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3"/>
  </p:notesMasterIdLst>
  <p:handoutMasterIdLst>
    <p:handoutMasterId r:id="rId34"/>
  </p:handoutMasterIdLst>
  <p:sldIdLst>
    <p:sldId id="547" r:id="rId2"/>
    <p:sldId id="550" r:id="rId3"/>
    <p:sldId id="558" r:id="rId4"/>
    <p:sldId id="631" r:id="rId5"/>
    <p:sldId id="624" r:id="rId6"/>
    <p:sldId id="632" r:id="rId7"/>
    <p:sldId id="662" r:id="rId8"/>
    <p:sldId id="666" r:id="rId9"/>
    <p:sldId id="665" r:id="rId10"/>
    <p:sldId id="680" r:id="rId11"/>
    <p:sldId id="681" r:id="rId12"/>
    <p:sldId id="633" r:id="rId13"/>
    <p:sldId id="679" r:id="rId14"/>
    <p:sldId id="667" r:id="rId15"/>
    <p:sldId id="668" r:id="rId16"/>
    <p:sldId id="675" r:id="rId17"/>
    <p:sldId id="669" r:id="rId18"/>
    <p:sldId id="670" r:id="rId19"/>
    <p:sldId id="671" r:id="rId20"/>
    <p:sldId id="634" r:id="rId21"/>
    <p:sldId id="637" r:id="rId22"/>
    <p:sldId id="672" r:id="rId23"/>
    <p:sldId id="673" r:id="rId24"/>
    <p:sldId id="676" r:id="rId25"/>
    <p:sldId id="677" r:id="rId26"/>
    <p:sldId id="674" r:id="rId27"/>
    <p:sldId id="678" r:id="rId28"/>
    <p:sldId id="562" r:id="rId29"/>
    <p:sldId id="554" r:id="rId30"/>
    <p:sldId id="552" r:id="rId31"/>
    <p:sldId id="553" r:id="rId32"/>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1" autoAdjust="0"/>
    <p:restoredTop sz="94660"/>
  </p:normalViewPr>
  <p:slideViewPr>
    <p:cSldViewPr>
      <p:cViewPr varScale="1">
        <p:scale>
          <a:sx n="86" d="100"/>
          <a:sy n="86" d="100"/>
        </p:scale>
        <p:origin x="1440"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2022-03-21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3/21/2022</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Non-binary partitions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7.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8.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9.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Non-binary partitions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20361"/>
    </mc:Choice>
    <mc:Fallback xmlns="">
      <p:transition spd="slow" advTm="20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number of checks?</a:t>
            </a:r>
            <a:endParaRPr lang="en-CA" dirty="0"/>
          </a:p>
        </p:txBody>
      </p:sp>
      <p:sp>
        <p:nvSpPr>
          <p:cNvPr id="3" name="Content Placeholder 2"/>
          <p:cNvSpPr>
            <a:spLocks noGrp="1"/>
          </p:cNvSpPr>
          <p:nvPr>
            <p:ph idx="1"/>
          </p:nvPr>
        </p:nvSpPr>
        <p:spPr/>
        <p:txBody>
          <a:bodyPr/>
          <a:lstStyle/>
          <a:p>
            <a:r>
              <a:rPr lang="en-CA" dirty="0"/>
              <a:t>Notice that, after the first loop,</a:t>
            </a:r>
            <a:br>
              <a:rPr lang="en-CA" dirty="0"/>
            </a:br>
            <a:r>
              <a:rPr lang="en-CA" dirty="0"/>
              <a:t>      the entries 0 through </a:t>
            </a:r>
            <a:r>
              <a:rPr lang="en-CA" dirty="0" err="1">
                <a:latin typeface="Consolas" panose="020B0609020204030204" pitchFamily="49" charset="0"/>
              </a:rPr>
              <a:t>next_index</a:t>
            </a:r>
            <a:r>
              <a:rPr lang="en-CA" dirty="0">
                <a:latin typeface="Consolas" panose="020B0609020204030204" pitchFamily="49" charset="0"/>
              </a:rPr>
              <a:t> - 1</a:t>
            </a:r>
            <a:r>
              <a:rPr lang="en-CA" dirty="0"/>
              <a:t> are all their correct location</a:t>
            </a:r>
          </a:p>
          <a:p>
            <a:pPr lvl="1"/>
            <a:r>
              <a:rPr lang="en-CA" dirty="0"/>
              <a:t>There is no point in checking these again!</a:t>
            </a:r>
          </a:p>
          <a:p>
            <a:pPr marL="457200" lvl="1" indent="0">
              <a:buNone/>
            </a:pPr>
            <a:endParaRPr lang="en-CA" dirty="0"/>
          </a:p>
          <a:p>
            <a:r>
              <a:rPr lang="en-CA" dirty="0"/>
              <a:t>Thus, we really only need start the loop at </a:t>
            </a:r>
            <a:r>
              <a:rPr lang="en-CA" dirty="0" err="1">
                <a:latin typeface="Consolas" panose="020B0609020204030204" pitchFamily="49" charset="0"/>
              </a:rPr>
              <a:t>next_index</a:t>
            </a:r>
            <a:r>
              <a:rPr lang="en-CA" dirty="0"/>
              <a:t>, not </a:t>
            </a:r>
            <a:r>
              <a:rPr lang="en-CA" dirty="0">
                <a:latin typeface="Consolas" panose="020B0609020204030204" pitchFamily="49" charset="0"/>
              </a:rPr>
              <a:t>0</a:t>
            </a:r>
            <a:r>
              <a:rPr lang="en-CA" dirty="0"/>
              <a:t>:</a:t>
            </a:r>
          </a:p>
          <a:p>
            <a:pPr marL="457200" lvl="1" indent="0">
              <a:buNone/>
            </a:pPr>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a:t>
            </a:r>
            <a:r>
              <a:rPr lang="en-US" sz="1400" dirty="0" err="1">
                <a:latin typeface="Consolas" panose="020B0609020204030204" pitchFamily="49" charset="0"/>
              </a:rPr>
              <a:t>idx</a:t>
            </a:r>
            <a:r>
              <a:rPr lang="en-US" sz="1400" dirty="0">
                <a:latin typeface="Consolas" panose="020B0609020204030204" pitchFamily="49" charset="0"/>
              </a:rPr>
              <a:t>{ 0 }; </a:t>
            </a:r>
            <a:r>
              <a:rPr lang="en-US" sz="1400" dirty="0" err="1">
                <a:latin typeface="Consolas" panose="020B0609020204030204" pitchFamily="49" charset="0"/>
              </a:rPr>
              <a:t>idx</a:t>
            </a:r>
            <a:r>
              <a:rPr lang="en-US" sz="1400" dirty="0">
                <a:latin typeface="Consolas" panose="020B0609020204030204" pitchFamily="49" charset="0"/>
              </a:rPr>
              <a:t> &lt; 10; ++</a:t>
            </a:r>
            <a:r>
              <a:rPr lang="en-US" sz="1400" dirty="0" err="1">
                <a:latin typeface="Consolas" panose="020B0609020204030204" pitchFamily="49" charset="0"/>
              </a:rPr>
              <a:t>idx</a:t>
            </a:r>
            <a:r>
              <a:rPr lang="en-US" sz="1400" dirty="0">
                <a:latin typeface="Consolas" panose="020B0609020204030204" pitchFamily="49" charset="0"/>
              </a:rPr>
              <a:t> ) {</a:t>
            </a:r>
          </a:p>
          <a:p>
            <a:pPr marL="457200" lvl="1" indent="0">
              <a:buNone/>
            </a:pPr>
            <a:r>
              <a:rPr lang="en-US" sz="1400" dirty="0">
                <a:latin typeface="Consolas" panose="020B0609020204030204" pitchFamily="49" charset="0"/>
              </a:rPr>
              <a:t>        bounds[</a:t>
            </a:r>
            <a:r>
              <a:rPr lang="en-US" sz="1400" dirty="0" err="1">
                <a:latin typeface="Consolas" panose="020B0609020204030204" pitchFamily="49" charset="0"/>
              </a:rPr>
              <a:t>idx</a:t>
            </a:r>
            <a:r>
              <a:rPr lang="en-US" sz="1400" dirty="0">
                <a:latin typeface="Consolas" panose="020B0609020204030204" pitchFamily="49" charset="0"/>
              </a:rPr>
              <a:t>] = </a:t>
            </a:r>
            <a:r>
              <a:rPr lang="en-US" sz="1400" dirty="0" err="1">
                <a:latin typeface="Consolas" panose="020B0609020204030204" pitchFamily="49" charset="0"/>
              </a:rPr>
              <a:t>next_index</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p>
          <a:p>
            <a:pPr marL="457200" lvl="1" indent="0">
              <a:buNone/>
            </a:pPr>
            <a:r>
              <a:rPr lang="en-US" sz="1400" dirty="0">
                <a:latin typeface="Consolas" panose="020B0609020204030204" pitchFamily="49" charset="0"/>
              </a:rPr>
              <a:t>        for ( std::</a:t>
            </a:r>
            <a:r>
              <a:rPr lang="en-US" sz="1400" dirty="0" err="1">
                <a:latin typeface="Consolas" panose="020B0609020204030204" pitchFamily="49" charset="0"/>
              </a:rPr>
              <a:t>size_t</a:t>
            </a:r>
            <a:r>
              <a:rPr lang="en-US" sz="1400" dirty="0">
                <a:latin typeface="Consolas" panose="020B0609020204030204" pitchFamily="49" charset="0"/>
              </a:rPr>
              <a:t> k{ </a:t>
            </a:r>
            <a:r>
              <a:rPr lang="en-US" sz="1400" b="1" dirty="0" err="1">
                <a:solidFill>
                  <a:srgbClr val="FF0000"/>
                </a:solidFill>
                <a:latin typeface="Consolas" panose="020B0609020204030204" pitchFamily="49" charset="0"/>
              </a:rPr>
              <a:t>next_index</a:t>
            </a:r>
            <a:r>
              <a:rPr lang="en-US" sz="1400" dirty="0">
                <a:latin typeface="Consolas" panose="020B0609020204030204" pitchFamily="49" charset="0"/>
              </a:rPr>
              <a:t> }; k &lt; capacity; ++k ) {</a:t>
            </a:r>
          </a:p>
          <a:p>
            <a:pPr marL="457200" lvl="1" indent="0">
              <a:buNone/>
            </a:pPr>
            <a:r>
              <a:rPr lang="en-US" sz="1400" dirty="0">
                <a:latin typeface="Consolas" panose="020B0609020204030204" pitchFamily="49" charset="0"/>
              </a:rPr>
              <a:t>            if ( (10.0*</a:t>
            </a:r>
            <a:r>
              <a:rPr lang="en-US" sz="1400" dirty="0" err="1">
                <a:latin typeface="Consolas" panose="020B0609020204030204" pitchFamily="49" charset="0"/>
              </a:rPr>
              <a:t>idx</a:t>
            </a:r>
            <a:r>
              <a:rPr lang="en-US" sz="1400" dirty="0">
                <a:latin typeface="Consolas" panose="020B0609020204030204" pitchFamily="49" charset="0"/>
              </a:rPr>
              <a:t> &lt;= array[k]) &amp;&amp; (array[k] &lt; 10.0*(</a:t>
            </a:r>
            <a:r>
              <a:rPr lang="en-US" sz="1400" dirty="0" err="1">
                <a:latin typeface="Consolas" panose="020B0609020204030204" pitchFamily="49" charset="0"/>
              </a:rPr>
              <a:t>idx</a:t>
            </a:r>
            <a:r>
              <a:rPr lang="en-US" sz="1400" dirty="0">
                <a:latin typeface="Consolas" panose="020B0609020204030204" pitchFamily="49" charset="0"/>
              </a:rPr>
              <a:t> + 1)) ) {</a:t>
            </a:r>
          </a:p>
          <a:p>
            <a:pPr marL="457200" lvl="1" indent="0">
              <a:buNone/>
            </a:pPr>
            <a:r>
              <a:rPr lang="en-US" sz="1400" dirty="0">
                <a:latin typeface="Consolas" panose="020B0609020204030204" pitchFamily="49" charset="0"/>
              </a:rPr>
              <a:t>                std::swap( array[</a:t>
            </a:r>
            <a:r>
              <a:rPr lang="en-US" sz="1400" dirty="0" err="1">
                <a:latin typeface="Consolas" panose="020B0609020204030204" pitchFamily="49" charset="0"/>
              </a:rPr>
              <a:t>next_index</a:t>
            </a:r>
            <a:r>
              <a:rPr lang="en-US" sz="1400" dirty="0">
                <a:latin typeface="Consolas" panose="020B0609020204030204" pitchFamily="49" charset="0"/>
              </a:rPr>
              <a:t>], array[k] );</a:t>
            </a:r>
          </a:p>
          <a:p>
            <a:pPr marL="457200" lvl="1" indent="0">
              <a:buNone/>
            </a:pPr>
            <a:r>
              <a:rPr lang="en-US" sz="1400" dirty="0">
                <a:latin typeface="Consolas" panose="020B0609020204030204" pitchFamily="49" charset="0"/>
              </a:rPr>
              <a:t>                ++</a:t>
            </a:r>
            <a:r>
              <a:rPr lang="en-US" sz="1400" dirty="0" err="1">
                <a:latin typeface="Consolas" panose="020B0609020204030204" pitchFamily="49" charset="0"/>
              </a:rPr>
              <a:t>next_index</a:t>
            </a:r>
            <a:r>
              <a:rPr lang="en-US" sz="1400" dirty="0">
                <a:latin typeface="Consolas" panose="020B0609020204030204" pitchFamily="49" charset="0"/>
              </a:rPr>
              <a:t>;</a:t>
            </a:r>
          </a:p>
          <a:p>
            <a:pPr marL="457200" lvl="1" indent="0">
              <a:buNone/>
            </a:pPr>
            <a:r>
              <a:rPr lang="en-US" sz="1400" dirty="0">
                <a:latin typeface="Consolas" panose="020B0609020204030204" pitchFamily="49" charset="0"/>
              </a:rPr>
              <a:t>            }</a:t>
            </a:r>
          </a:p>
          <a:p>
            <a:pPr marL="457200" lvl="1" indent="0">
              <a:buNone/>
            </a:pPr>
            <a:r>
              <a:rPr lang="en-US" sz="1400" dirty="0">
                <a:latin typeface="Consolas" panose="020B0609020204030204" pitchFamily="49" charset="0"/>
              </a:rPr>
              <a:t>        }</a:t>
            </a:r>
          </a:p>
          <a:p>
            <a:pPr marL="457200" lvl="1" indent="0">
              <a:buNone/>
            </a:pPr>
            <a:r>
              <a:rPr lang="en-US" sz="1400" dirty="0">
                <a:latin typeface="Consolas" panose="020B0609020204030204" pitchFamily="49" charset="0"/>
              </a:rPr>
              <a:t>    }</a:t>
            </a:r>
            <a:endParaRPr lang="en-CA" sz="14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54332690"/>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the number of checks?</a:t>
            </a:r>
            <a:endParaRPr lang="en-CA" dirty="0"/>
          </a:p>
        </p:txBody>
      </p:sp>
      <p:sp>
        <p:nvSpPr>
          <p:cNvPr id="3" name="Content Placeholder 2"/>
          <p:cNvSpPr>
            <a:spLocks noGrp="1"/>
          </p:cNvSpPr>
          <p:nvPr>
            <p:ph idx="1"/>
          </p:nvPr>
        </p:nvSpPr>
        <p:spPr/>
        <p:txBody>
          <a:bodyPr/>
          <a:lstStyle/>
          <a:p>
            <a:r>
              <a:rPr lang="en-CA" dirty="0"/>
              <a:t>How does this help us?</a:t>
            </a:r>
          </a:p>
          <a:p>
            <a:pPr lvl="1"/>
            <a:r>
              <a:rPr lang="en-CA" dirty="0"/>
              <a:t>Suppose we are partitioning an array with capacity </a:t>
            </a:r>
            <a:r>
              <a:rPr lang="en-CA" i="1" dirty="0">
                <a:latin typeface="Times New Roman" panose="02020603050405020304" pitchFamily="18" charset="0"/>
                <a:cs typeface="Times New Roman" panose="02020603050405020304" pitchFamily="18" charset="0"/>
              </a:rPr>
              <a:t>n</a:t>
            </a:r>
            <a:endParaRPr lang="en-CA" dirty="0"/>
          </a:p>
          <a:p>
            <a:pPr lvl="1"/>
            <a:r>
              <a:rPr lang="en-CA" dirty="0"/>
              <a:t>If all the entries are in the first partition, we will only check </a:t>
            </a:r>
            <a:r>
              <a:rPr lang="en-CA" i="1" dirty="0"/>
              <a:t>n</a:t>
            </a:r>
            <a:r>
              <a:rPr lang="en-CA" dirty="0"/>
              <a:t> entries</a:t>
            </a:r>
          </a:p>
          <a:p>
            <a:pPr lvl="1"/>
            <a:r>
              <a:rPr lang="en-CA" dirty="0"/>
              <a:t>If all the entries are in the last partition, we will check 10</a:t>
            </a:r>
            <a:r>
              <a:rPr lang="en-CA" i="1" dirty="0"/>
              <a:t>n</a:t>
            </a:r>
            <a:r>
              <a:rPr lang="en-CA" dirty="0"/>
              <a:t> entries</a:t>
            </a:r>
          </a:p>
          <a:p>
            <a:pPr lvl="1"/>
            <a:r>
              <a:rPr lang="en-CA" dirty="0"/>
              <a:t>Suppose that each partition has approximation 10% of the entries</a:t>
            </a:r>
          </a:p>
          <a:p>
            <a:pPr lvl="2"/>
            <a:r>
              <a:rPr lang="en-CA" dirty="0"/>
              <a:t>The first time, we will check </a:t>
            </a:r>
            <a:r>
              <a:rPr lang="en-CA" i="1" dirty="0"/>
              <a:t>n</a:t>
            </a:r>
            <a:endParaRPr lang="en-CA" dirty="0"/>
          </a:p>
          <a:p>
            <a:pPr lvl="2"/>
            <a:r>
              <a:rPr lang="en-CA" dirty="0"/>
              <a:t>Next, 10% are partitioned, so we will check only 90% or 0.9</a:t>
            </a:r>
            <a:r>
              <a:rPr lang="en-CA" i="1" dirty="0"/>
              <a:t>n</a:t>
            </a:r>
            <a:endParaRPr lang="en-CA" dirty="0"/>
          </a:p>
          <a:p>
            <a:pPr lvl="2"/>
            <a:r>
              <a:rPr lang="en-CA" dirty="0"/>
              <a:t>Next,  20% are partitioned, so we will only check 80%, and so on…</a:t>
            </a:r>
          </a:p>
          <a:p>
            <a:pPr lvl="1"/>
            <a:r>
              <a:rPr lang="en-CA" dirty="0"/>
              <a:t>Thus, we will check:</a:t>
            </a:r>
          </a:p>
          <a:p>
            <a:pPr marL="1314450" lvl="3" indent="0">
              <a:buNone/>
            </a:pP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+ 0.9</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+ 0.8</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+ 0.7</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+ 0.6</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+ 0.5</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+ 0.4</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+ 0.3</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+ 0.2</a:t>
            </a:r>
            <a:r>
              <a:rPr lang="en-CA" sz="1900" i="1" dirty="0">
                <a:latin typeface="Times New Roman" panose="02020603050405020304" pitchFamily="18" charset="0"/>
                <a:cs typeface="Times New Roman" panose="02020603050405020304" pitchFamily="18" charset="0"/>
              </a:rPr>
              <a:t>n</a:t>
            </a:r>
            <a:r>
              <a:rPr lang="en-CA" sz="1900" dirty="0">
                <a:latin typeface="Times New Roman" panose="02020603050405020304" pitchFamily="18" charset="0"/>
                <a:cs typeface="Times New Roman" panose="02020603050405020304" pitchFamily="18" charset="0"/>
              </a:rPr>
              <a:t> + 0.1</a:t>
            </a:r>
            <a:r>
              <a:rPr lang="en-CA" sz="1900" i="1" dirty="0">
                <a:latin typeface="Times New Roman" panose="02020603050405020304" pitchFamily="18" charset="0"/>
                <a:cs typeface="Times New Roman" panose="02020603050405020304" pitchFamily="18" charset="0"/>
              </a:rPr>
              <a:t>n</a:t>
            </a:r>
          </a:p>
          <a:p>
            <a:pPr marL="1314450" lvl="3" indent="0">
              <a:buNone/>
            </a:pPr>
            <a:r>
              <a:rPr lang="en-CA" sz="1900" i="1" dirty="0">
                <a:latin typeface="Times New Roman" panose="02020603050405020304" pitchFamily="18" charset="0"/>
                <a:cs typeface="Times New Roman" panose="02020603050405020304" pitchFamily="18" charset="0"/>
              </a:rPr>
              <a:t>	= </a:t>
            </a:r>
            <a:r>
              <a:rPr lang="en-CA" sz="1900" dirty="0">
                <a:latin typeface="Times New Roman" panose="02020603050405020304" pitchFamily="18" charset="0"/>
                <a:cs typeface="Times New Roman" panose="02020603050405020304" pitchFamily="18" charset="0"/>
              </a:rPr>
              <a:t>(1 + 0.9 + 0.8 + 0.7 + 0.6 + 0.5 + 0.4 + 0.3 + 0.2 + 0.1)</a:t>
            </a:r>
            <a:r>
              <a:rPr lang="en-CA" sz="1900" i="1" dirty="0">
                <a:latin typeface="Times New Roman" panose="02020603050405020304" pitchFamily="18" charset="0"/>
                <a:cs typeface="Times New Roman" panose="02020603050405020304" pitchFamily="18" charset="0"/>
              </a:rPr>
              <a:t>n</a:t>
            </a:r>
          </a:p>
          <a:p>
            <a:pPr marL="1314450" lvl="3" indent="0">
              <a:buNone/>
            </a:pPr>
            <a:r>
              <a:rPr lang="en-CA" sz="1900" i="1" dirty="0">
                <a:latin typeface="Times New Roman" panose="02020603050405020304" pitchFamily="18" charset="0"/>
                <a:cs typeface="Times New Roman" panose="02020603050405020304" pitchFamily="18" charset="0"/>
              </a:rPr>
              <a:t>	= </a:t>
            </a:r>
            <a:r>
              <a:rPr lang="en-CA" sz="1900" dirty="0">
                <a:latin typeface="Times New Roman" panose="02020603050405020304" pitchFamily="18" charset="0"/>
                <a:cs typeface="Times New Roman" panose="02020603050405020304" pitchFamily="18" charset="0"/>
              </a:rPr>
              <a:t> 5.5</a:t>
            </a:r>
            <a:r>
              <a:rPr lang="en-CA" sz="1900" i="1" dirty="0">
                <a:latin typeface="Times New Roman" panose="02020603050405020304" pitchFamily="18" charset="0"/>
                <a:cs typeface="Times New Roman" panose="02020603050405020304" pitchFamily="18" charset="0"/>
              </a:rPr>
              <a:t>n</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This is about 50% of the worst-case scenario,</a:t>
            </a:r>
            <a:b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b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but engineers must worry</a:t>
            </a:r>
            <a:r>
              <a:rPr lang="en-CA" dirty="0">
                <a:solidFill>
                  <a:prstClr val="black"/>
                </a:solidFill>
              </a:rPr>
              <a:t> about the worst case</a:t>
            </a:r>
            <a:endPar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1314450" lvl="3" indent="0">
              <a:buNone/>
            </a:pPr>
            <a:endParaRPr lang="en-CA" sz="1900" i="1" dirty="0">
              <a:latin typeface="Times New Roman" panose="02020603050405020304" pitchFamily="18" charset="0"/>
              <a:cs typeface="Times New Roman" panose="02020603050405020304" pitchFamily="18" charset="0"/>
            </a:endParaRPr>
          </a:p>
          <a:p>
            <a:pPr marL="457200" lvl="1" indent="0" algn="ctr">
              <a:buNone/>
            </a:pPr>
            <a:endParaRPr lang="en-CA" i="1"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75416463"/>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this approach</a:t>
            </a:r>
            <a:endParaRPr lang="en-CA" dirty="0"/>
          </a:p>
        </p:txBody>
      </p:sp>
      <p:sp>
        <p:nvSpPr>
          <p:cNvPr id="3" name="Content Placeholder 2"/>
          <p:cNvSpPr>
            <a:spLocks noGrp="1"/>
          </p:cNvSpPr>
          <p:nvPr>
            <p:ph idx="1"/>
          </p:nvPr>
        </p:nvSpPr>
        <p:spPr/>
        <p:txBody>
          <a:bodyPr/>
          <a:lstStyle/>
          <a:p>
            <a:r>
              <a:rPr lang="en-CA" dirty="0"/>
              <a:t>How expensive is this algorithm?</a:t>
            </a:r>
          </a:p>
          <a:p>
            <a:pPr lvl="1"/>
            <a:r>
              <a:rPr lang="en-CA" dirty="0"/>
              <a:t>We must loop through the array up to ten times</a:t>
            </a:r>
          </a:p>
          <a:p>
            <a:pPr marL="457200" lvl="1" indent="0">
              <a:buNone/>
            </a:pPr>
            <a:endParaRPr lang="en-CA" dirty="0"/>
          </a:p>
          <a:p>
            <a:r>
              <a:rPr lang="en-CA" dirty="0"/>
              <a:t>Suppose we wanted to partition such numbers,</a:t>
            </a:r>
            <a:br>
              <a:rPr lang="en-CA" dirty="0"/>
            </a:br>
            <a:r>
              <a:rPr lang="en-CA" dirty="0"/>
              <a:t>but on percentiles: </a:t>
            </a:r>
            <a:r>
              <a:rPr lang="en-CA" dirty="0">
                <a:latin typeface="Times New Roman" panose="02020603050405020304" pitchFamily="18" charset="0"/>
                <a:cs typeface="Times New Roman" panose="02020603050405020304" pitchFamily="18" charset="0"/>
              </a:rPr>
              <a:t>[0, 1)</a:t>
            </a:r>
            <a:r>
              <a:rPr lang="en-CA" dirty="0"/>
              <a:t>, </a:t>
            </a:r>
            <a:r>
              <a:rPr lang="en-CA" dirty="0">
                <a:latin typeface="Times New Roman" panose="02020603050405020304" pitchFamily="18" charset="0"/>
                <a:cs typeface="Times New Roman" panose="02020603050405020304" pitchFamily="18" charset="0"/>
              </a:rPr>
              <a:t>[1, 2)</a:t>
            </a:r>
            <a:r>
              <a:rPr lang="en-CA" dirty="0"/>
              <a:t>, </a:t>
            </a:r>
            <a:r>
              <a:rPr lang="en-CA" dirty="0">
                <a:latin typeface="Times New Roman" panose="02020603050405020304" pitchFamily="18" charset="0"/>
                <a:cs typeface="Times New Roman" panose="02020603050405020304" pitchFamily="18" charset="0"/>
              </a:rPr>
              <a:t>[2, 3)</a:t>
            </a:r>
            <a:r>
              <a:rPr lang="en-CA" dirty="0"/>
              <a:t>, …, </a:t>
            </a:r>
            <a:r>
              <a:rPr lang="en-CA" dirty="0">
                <a:latin typeface="Times New Roman" panose="02020603050405020304" pitchFamily="18" charset="0"/>
                <a:cs typeface="Times New Roman" panose="02020603050405020304" pitchFamily="18" charset="0"/>
              </a:rPr>
              <a:t>[98, 99)</a:t>
            </a:r>
            <a:r>
              <a:rPr lang="en-CA" dirty="0"/>
              <a:t>, </a:t>
            </a:r>
            <a:r>
              <a:rPr lang="en-CA" dirty="0">
                <a:latin typeface="Times New Roman" panose="02020603050405020304" pitchFamily="18" charset="0"/>
                <a:cs typeface="Times New Roman" panose="02020603050405020304" pitchFamily="18" charset="0"/>
              </a:rPr>
              <a:t>[99, 100)</a:t>
            </a:r>
            <a:r>
              <a:rPr lang="en-CA" dirty="0"/>
              <a:t>?</a:t>
            </a:r>
          </a:p>
          <a:p>
            <a:pPr lvl="1"/>
            <a:r>
              <a:rPr lang="en-CA" dirty="0"/>
              <a:t>We would need to loop through the array up to one hundred times…</a:t>
            </a:r>
          </a:p>
          <a:p>
            <a:pPr lvl="1"/>
            <a:endParaRPr lang="en-CA" dirty="0"/>
          </a:p>
          <a:p>
            <a:r>
              <a:rPr lang="en-CA" dirty="0"/>
              <a:t>This could get very expensive, very fast…</a:t>
            </a:r>
          </a:p>
          <a:p>
            <a:r>
              <a:rPr lang="en-CA" dirty="0"/>
              <a:t>Can we do this without a loop inside a loop?</a:t>
            </a:r>
          </a:p>
          <a:p>
            <a:pPr lvl="1"/>
            <a:r>
              <a:rPr lang="en-CA" dirty="0"/>
              <a:t>Hint: We will use the </a:t>
            </a:r>
            <a:r>
              <a:rPr lang="en-CA" dirty="0">
                <a:latin typeface="Consolas" panose="020B0609020204030204" pitchFamily="49" charset="0"/>
              </a:rPr>
              <a:t>bounds</a:t>
            </a:r>
            <a:r>
              <a:rPr lang="en-CA" dirty="0"/>
              <a:t> array</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70117361"/>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this approach</a:t>
            </a:r>
            <a:endParaRPr lang="en-CA" dirty="0"/>
          </a:p>
        </p:txBody>
      </p:sp>
      <p:sp>
        <p:nvSpPr>
          <p:cNvPr id="3" name="Content Placeholder 2"/>
          <p:cNvSpPr>
            <a:spLocks noGrp="1"/>
          </p:cNvSpPr>
          <p:nvPr>
            <p:ph idx="1"/>
          </p:nvPr>
        </p:nvSpPr>
        <p:spPr/>
        <p:txBody>
          <a:bodyPr/>
          <a:lstStyle/>
          <a:p>
            <a:r>
              <a:rPr lang="en-CA" dirty="0"/>
              <a:t>Pause this video, and try this on your own</a:t>
            </a:r>
          </a:p>
          <a:p>
            <a:pPr lvl="1"/>
            <a:r>
              <a:rPr lang="en-CA" dirty="0"/>
              <a:t>Hint: Start by counting how many items fall into each partition</a:t>
            </a:r>
          </a:p>
          <a:p>
            <a:pPr lvl="1"/>
            <a:r>
              <a:rPr lang="en-CA" dirty="0"/>
              <a:t>From this, can you get entries of the </a:t>
            </a:r>
            <a:r>
              <a:rPr lang="en-CA" dirty="0">
                <a:latin typeface="Consolas" panose="020B0609020204030204" pitchFamily="49" charset="0"/>
              </a:rPr>
              <a:t>bounds</a:t>
            </a:r>
            <a:r>
              <a:rPr lang="en-CA" dirty="0"/>
              <a:t> array?</a:t>
            </a:r>
          </a:p>
          <a:p>
            <a:pPr lvl="1"/>
            <a:r>
              <a:rPr lang="en-CA" dirty="0"/>
              <a:t>Can you use the bounds array to build up a partition?</a:t>
            </a:r>
          </a:p>
          <a:p>
            <a:pPr lvl="1"/>
            <a:endParaRPr lang="en-CA" dirty="0"/>
          </a:p>
          <a:p>
            <a:r>
              <a:rPr lang="en-CA" dirty="0"/>
              <a:t>Try this with</a:t>
            </a:r>
          </a:p>
          <a:p>
            <a:endParaRPr lang="en-CA" dirty="0"/>
          </a:p>
          <a:p>
            <a:endParaRPr lang="en-CA" dirty="0"/>
          </a:p>
          <a:p>
            <a:pPr lvl="1"/>
            <a:r>
              <a:rPr lang="en-CA" dirty="0"/>
              <a:t>Remember, the first two entries can be </a:t>
            </a:r>
            <a:r>
              <a:rPr lang="en-CA" dirty="0">
                <a:latin typeface="Consolas" panose="020B0609020204030204" pitchFamily="49" charset="0"/>
              </a:rPr>
              <a:t>0.2 0.3</a:t>
            </a:r>
            <a:r>
              <a:rPr lang="en-CA" dirty="0"/>
              <a:t>, or </a:t>
            </a:r>
            <a:r>
              <a:rPr lang="en-CA" dirty="0">
                <a:latin typeface="Consolas" panose="020B0609020204030204" pitchFamily="49" charset="0"/>
              </a:rPr>
              <a:t>0.3 0.2</a:t>
            </a:r>
            <a:endParaRPr lang="en-CA" dirty="0"/>
          </a:p>
          <a:p>
            <a:pPr lvl="2"/>
            <a:r>
              <a:rPr lang="en-CA" dirty="0"/>
              <a:t>Order does not matter within a partition</a:t>
            </a:r>
            <a:endParaRPr lang="en-CA"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graphicFrame>
        <p:nvGraphicFramePr>
          <p:cNvPr id="4" name="Table 4">
            <a:extLst>
              <a:ext uri="{FF2B5EF4-FFF2-40B4-BE49-F238E27FC236}">
                <a16:creationId xmlns:a16="http://schemas.microsoft.com/office/drawing/2014/main" id="{DEFDEFD7-D8E7-479D-A8FD-B1819E26D3D6}"/>
              </a:ext>
            </a:extLst>
          </p:cNvPr>
          <p:cNvGraphicFramePr>
            <a:graphicFrameLocks noGrp="1"/>
          </p:cNvGraphicFramePr>
          <p:nvPr>
            <p:extLst>
              <p:ext uri="{D42A27DB-BD31-4B8C-83A1-F6EECF244321}">
                <p14:modId xmlns:p14="http://schemas.microsoft.com/office/powerpoint/2010/main" val="3604659466"/>
              </p:ext>
            </p:extLst>
          </p:nvPr>
        </p:nvGraphicFramePr>
        <p:xfrm>
          <a:off x="179512" y="3933056"/>
          <a:ext cx="8856992" cy="370840"/>
        </p:xfrm>
        <a:graphic>
          <a:graphicData uri="http://schemas.openxmlformats.org/drawingml/2006/table">
            <a:tbl>
              <a:tblPr firstRow="1" bandRow="1">
                <a:tableStyleId>{2D5ABB26-0587-4C30-8999-92F81FD0307C}</a:tableStyleId>
              </a:tblPr>
              <a:tblGrid>
                <a:gridCol w="553562">
                  <a:extLst>
                    <a:ext uri="{9D8B030D-6E8A-4147-A177-3AD203B41FA5}">
                      <a16:colId xmlns:a16="http://schemas.microsoft.com/office/drawing/2014/main" val="4271839797"/>
                    </a:ext>
                  </a:extLst>
                </a:gridCol>
                <a:gridCol w="553562">
                  <a:extLst>
                    <a:ext uri="{9D8B030D-6E8A-4147-A177-3AD203B41FA5}">
                      <a16:colId xmlns:a16="http://schemas.microsoft.com/office/drawing/2014/main" val="4063771971"/>
                    </a:ext>
                  </a:extLst>
                </a:gridCol>
                <a:gridCol w="553562">
                  <a:extLst>
                    <a:ext uri="{9D8B030D-6E8A-4147-A177-3AD203B41FA5}">
                      <a16:colId xmlns:a16="http://schemas.microsoft.com/office/drawing/2014/main" val="2972145544"/>
                    </a:ext>
                  </a:extLst>
                </a:gridCol>
                <a:gridCol w="553562">
                  <a:extLst>
                    <a:ext uri="{9D8B030D-6E8A-4147-A177-3AD203B41FA5}">
                      <a16:colId xmlns:a16="http://schemas.microsoft.com/office/drawing/2014/main" val="1168759709"/>
                    </a:ext>
                  </a:extLst>
                </a:gridCol>
                <a:gridCol w="553562">
                  <a:extLst>
                    <a:ext uri="{9D8B030D-6E8A-4147-A177-3AD203B41FA5}">
                      <a16:colId xmlns:a16="http://schemas.microsoft.com/office/drawing/2014/main" val="3556606504"/>
                    </a:ext>
                  </a:extLst>
                </a:gridCol>
                <a:gridCol w="553562">
                  <a:extLst>
                    <a:ext uri="{9D8B030D-6E8A-4147-A177-3AD203B41FA5}">
                      <a16:colId xmlns:a16="http://schemas.microsoft.com/office/drawing/2014/main" val="2214425243"/>
                    </a:ext>
                  </a:extLst>
                </a:gridCol>
                <a:gridCol w="553562">
                  <a:extLst>
                    <a:ext uri="{9D8B030D-6E8A-4147-A177-3AD203B41FA5}">
                      <a16:colId xmlns:a16="http://schemas.microsoft.com/office/drawing/2014/main" val="2479755753"/>
                    </a:ext>
                  </a:extLst>
                </a:gridCol>
                <a:gridCol w="553562">
                  <a:extLst>
                    <a:ext uri="{9D8B030D-6E8A-4147-A177-3AD203B41FA5}">
                      <a16:colId xmlns:a16="http://schemas.microsoft.com/office/drawing/2014/main" val="2164249566"/>
                    </a:ext>
                  </a:extLst>
                </a:gridCol>
                <a:gridCol w="553562">
                  <a:extLst>
                    <a:ext uri="{9D8B030D-6E8A-4147-A177-3AD203B41FA5}">
                      <a16:colId xmlns:a16="http://schemas.microsoft.com/office/drawing/2014/main" val="12953879"/>
                    </a:ext>
                  </a:extLst>
                </a:gridCol>
                <a:gridCol w="553562">
                  <a:extLst>
                    <a:ext uri="{9D8B030D-6E8A-4147-A177-3AD203B41FA5}">
                      <a16:colId xmlns:a16="http://schemas.microsoft.com/office/drawing/2014/main" val="3648288241"/>
                    </a:ext>
                  </a:extLst>
                </a:gridCol>
                <a:gridCol w="553562">
                  <a:extLst>
                    <a:ext uri="{9D8B030D-6E8A-4147-A177-3AD203B41FA5}">
                      <a16:colId xmlns:a16="http://schemas.microsoft.com/office/drawing/2014/main" val="1065285037"/>
                    </a:ext>
                  </a:extLst>
                </a:gridCol>
                <a:gridCol w="553562">
                  <a:extLst>
                    <a:ext uri="{9D8B030D-6E8A-4147-A177-3AD203B41FA5}">
                      <a16:colId xmlns:a16="http://schemas.microsoft.com/office/drawing/2014/main" val="2079395275"/>
                    </a:ext>
                  </a:extLst>
                </a:gridCol>
                <a:gridCol w="553562">
                  <a:extLst>
                    <a:ext uri="{9D8B030D-6E8A-4147-A177-3AD203B41FA5}">
                      <a16:colId xmlns:a16="http://schemas.microsoft.com/office/drawing/2014/main" val="1798161916"/>
                    </a:ext>
                  </a:extLst>
                </a:gridCol>
                <a:gridCol w="553562">
                  <a:extLst>
                    <a:ext uri="{9D8B030D-6E8A-4147-A177-3AD203B41FA5}">
                      <a16:colId xmlns:a16="http://schemas.microsoft.com/office/drawing/2014/main" val="4252886564"/>
                    </a:ext>
                  </a:extLst>
                </a:gridCol>
                <a:gridCol w="553562">
                  <a:extLst>
                    <a:ext uri="{9D8B030D-6E8A-4147-A177-3AD203B41FA5}">
                      <a16:colId xmlns:a16="http://schemas.microsoft.com/office/drawing/2014/main" val="3009871080"/>
                    </a:ext>
                  </a:extLst>
                </a:gridCol>
                <a:gridCol w="553562">
                  <a:extLst>
                    <a:ext uri="{9D8B030D-6E8A-4147-A177-3AD203B41FA5}">
                      <a16:colId xmlns:a16="http://schemas.microsoft.com/office/drawing/2014/main" val="1880282416"/>
                    </a:ext>
                  </a:extLst>
                </a:gridCol>
              </a:tblGrid>
              <a:tr h="370840">
                <a:tc>
                  <a:txBody>
                    <a:bodyPr/>
                    <a:lstStyle/>
                    <a:p>
                      <a:pPr algn="ctr"/>
                      <a:r>
                        <a:rPr lang="en-US" sz="1600" dirty="0">
                          <a:latin typeface="Consolas" panose="020B0609020204030204" pitchFamily="49"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674768"/>
                  </a:ext>
                </a:extLst>
              </a:tr>
            </a:tbl>
          </a:graphicData>
        </a:graphic>
      </p:graphicFrame>
      <p:graphicFrame>
        <p:nvGraphicFramePr>
          <p:cNvPr id="6" name="Table 4">
            <a:extLst>
              <a:ext uri="{FF2B5EF4-FFF2-40B4-BE49-F238E27FC236}">
                <a16:creationId xmlns:a16="http://schemas.microsoft.com/office/drawing/2014/main" id="{9997E19E-44F1-4ADD-B41B-793B62628CB5}"/>
              </a:ext>
            </a:extLst>
          </p:cNvPr>
          <p:cNvGraphicFramePr>
            <a:graphicFrameLocks noGrp="1"/>
          </p:cNvGraphicFramePr>
          <p:nvPr>
            <p:extLst>
              <p:ext uri="{D42A27DB-BD31-4B8C-83A1-F6EECF244321}">
                <p14:modId xmlns:p14="http://schemas.microsoft.com/office/powerpoint/2010/main" val="2841472691"/>
              </p:ext>
            </p:extLst>
          </p:nvPr>
        </p:nvGraphicFramePr>
        <p:xfrm>
          <a:off x="1563417" y="5229200"/>
          <a:ext cx="6089182" cy="609600"/>
        </p:xfrm>
        <a:graphic>
          <a:graphicData uri="http://schemas.openxmlformats.org/drawingml/2006/table">
            <a:tbl>
              <a:tblPr firstRow="1" bandRow="1">
                <a:tableStyleId>{2D5ABB26-0587-4C30-8999-92F81FD0307C}</a:tableStyleId>
              </a:tblPr>
              <a:tblGrid>
                <a:gridCol w="553562">
                  <a:extLst>
                    <a:ext uri="{9D8B030D-6E8A-4147-A177-3AD203B41FA5}">
                      <a16:colId xmlns:a16="http://schemas.microsoft.com/office/drawing/2014/main" val="4271839797"/>
                    </a:ext>
                  </a:extLst>
                </a:gridCol>
                <a:gridCol w="553562">
                  <a:extLst>
                    <a:ext uri="{9D8B030D-6E8A-4147-A177-3AD203B41FA5}">
                      <a16:colId xmlns:a16="http://schemas.microsoft.com/office/drawing/2014/main" val="4063771971"/>
                    </a:ext>
                  </a:extLst>
                </a:gridCol>
                <a:gridCol w="553562">
                  <a:extLst>
                    <a:ext uri="{9D8B030D-6E8A-4147-A177-3AD203B41FA5}">
                      <a16:colId xmlns:a16="http://schemas.microsoft.com/office/drawing/2014/main" val="2972145544"/>
                    </a:ext>
                  </a:extLst>
                </a:gridCol>
                <a:gridCol w="553562">
                  <a:extLst>
                    <a:ext uri="{9D8B030D-6E8A-4147-A177-3AD203B41FA5}">
                      <a16:colId xmlns:a16="http://schemas.microsoft.com/office/drawing/2014/main" val="1168759709"/>
                    </a:ext>
                  </a:extLst>
                </a:gridCol>
                <a:gridCol w="553562">
                  <a:extLst>
                    <a:ext uri="{9D8B030D-6E8A-4147-A177-3AD203B41FA5}">
                      <a16:colId xmlns:a16="http://schemas.microsoft.com/office/drawing/2014/main" val="3556606504"/>
                    </a:ext>
                  </a:extLst>
                </a:gridCol>
                <a:gridCol w="553562">
                  <a:extLst>
                    <a:ext uri="{9D8B030D-6E8A-4147-A177-3AD203B41FA5}">
                      <a16:colId xmlns:a16="http://schemas.microsoft.com/office/drawing/2014/main" val="2214425243"/>
                    </a:ext>
                  </a:extLst>
                </a:gridCol>
                <a:gridCol w="553562">
                  <a:extLst>
                    <a:ext uri="{9D8B030D-6E8A-4147-A177-3AD203B41FA5}">
                      <a16:colId xmlns:a16="http://schemas.microsoft.com/office/drawing/2014/main" val="2479755753"/>
                    </a:ext>
                  </a:extLst>
                </a:gridCol>
                <a:gridCol w="553562">
                  <a:extLst>
                    <a:ext uri="{9D8B030D-6E8A-4147-A177-3AD203B41FA5}">
                      <a16:colId xmlns:a16="http://schemas.microsoft.com/office/drawing/2014/main" val="2164249566"/>
                    </a:ext>
                  </a:extLst>
                </a:gridCol>
                <a:gridCol w="553562">
                  <a:extLst>
                    <a:ext uri="{9D8B030D-6E8A-4147-A177-3AD203B41FA5}">
                      <a16:colId xmlns:a16="http://schemas.microsoft.com/office/drawing/2014/main" val="12953879"/>
                    </a:ext>
                  </a:extLst>
                </a:gridCol>
                <a:gridCol w="553562">
                  <a:extLst>
                    <a:ext uri="{9D8B030D-6E8A-4147-A177-3AD203B41FA5}">
                      <a16:colId xmlns:a16="http://schemas.microsoft.com/office/drawing/2014/main" val="3648288241"/>
                    </a:ext>
                  </a:extLst>
                </a:gridCol>
                <a:gridCol w="553562">
                  <a:extLst>
                    <a:ext uri="{9D8B030D-6E8A-4147-A177-3AD203B41FA5}">
                      <a16:colId xmlns:a16="http://schemas.microsoft.com/office/drawing/2014/main" val="1065285037"/>
                    </a:ext>
                  </a:extLst>
                </a:gridCol>
              </a:tblGrid>
              <a:tr h="215153">
                <a:tc>
                  <a:txBody>
                    <a:bodyPr/>
                    <a:lstStyle/>
                    <a:p>
                      <a:pPr algn="l"/>
                      <a:r>
                        <a:rPr lang="en-US" sz="1200" dirty="0">
                          <a:latin typeface="Consolas" panose="020B0609020204030204" pitchFamily="49" charset="0"/>
                        </a:rPr>
                        <a:t> 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5</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9</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dirty="0">
                          <a:latin typeface="Consolas" panose="020B0609020204030204" pitchFamily="49" charset="0"/>
                        </a:rPr>
                        <a:t> 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1439509"/>
                  </a:ext>
                </a:extLst>
              </a:tr>
              <a:tr h="394447">
                <a:tc>
                  <a:txBody>
                    <a:bodyPr/>
                    <a:lstStyle/>
                    <a:p>
                      <a:pPr algn="ctr"/>
                      <a:r>
                        <a:rPr lang="en-US" sz="1600" dirty="0">
                          <a:latin typeface="Consolas" panose="020B0609020204030204" pitchFamily="49"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Consolas" panose="020B0609020204030204" pitchFamily="49"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674768"/>
                  </a:ext>
                </a:extLst>
              </a:tr>
            </a:tbl>
          </a:graphicData>
        </a:graphic>
      </p:graphicFrame>
    </p:spTree>
    <p:custDataLst>
      <p:tags r:id="rId1"/>
    </p:custDataLst>
    <p:extLst>
      <p:ext uri="{BB962C8B-B14F-4D97-AF65-F5344CB8AC3E}">
        <p14:creationId xmlns:p14="http://schemas.microsoft.com/office/powerpoint/2010/main" val="1009379398"/>
      </p:ext>
    </p:extLst>
  </p:cSld>
  <p:clrMapOvr>
    <a:masterClrMapping/>
  </p:clrMapOvr>
  <mc:AlternateContent xmlns:mc="http://schemas.openxmlformats.org/markup-compatibility/2006" xmlns:p14="http://schemas.microsoft.com/office/powerpoint/2010/main">
    <mc:Choice Requires="p14">
      <p:transition spd="slow" p14:dur="2000" advTm="122678"/>
    </mc:Choice>
    <mc:Fallback xmlns="">
      <p:transition spd="slow" advTm="122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Counting the entries in the partitions</a:t>
            </a:r>
            <a:endParaRPr lang="en-CA" dirty="0"/>
          </a:p>
        </p:txBody>
      </p:sp>
      <p:sp>
        <p:nvSpPr>
          <p:cNvPr id="3" name="Content Placeholder 2"/>
          <p:cNvSpPr>
            <a:spLocks noGrp="1"/>
          </p:cNvSpPr>
          <p:nvPr>
            <p:ph idx="1"/>
          </p:nvPr>
        </p:nvSpPr>
        <p:spPr/>
        <p:txBody>
          <a:bodyPr/>
          <a:lstStyle/>
          <a:p>
            <a:r>
              <a:rPr lang="en-US" dirty="0"/>
              <a:t>First, count the number of entries that fall into each of the partitions</a:t>
            </a:r>
            <a:endParaRPr lang="en-US" dirty="0">
              <a:latin typeface="Consolas" panose="020B0609020204030204" pitchFamily="49" charset="0"/>
            </a:endParaRPr>
          </a:p>
          <a:p>
            <a:pPr marL="457200" lvl="1" indent="0">
              <a:buNone/>
            </a:pPr>
            <a:r>
              <a:rPr lang="en-US" sz="1700" dirty="0">
                <a:latin typeface="Consolas" panose="020B0609020204030204" pitchFamily="49" charset="0"/>
              </a:rPr>
              <a:t>// Set all entries to 0</a:t>
            </a:r>
          </a:p>
          <a:p>
            <a:pPr marL="457200" lvl="1" indent="0">
              <a:buNone/>
            </a:pPr>
            <a:r>
              <a:rPr lang="en-US" sz="1700" dirty="0">
                <a:latin typeface="Consolas" panose="020B0609020204030204" pitchFamily="49" charset="0"/>
              </a:rPr>
              <a:t>for ( 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idx</a:t>
            </a:r>
            <a:r>
              <a:rPr lang="en-US" sz="1700" dirty="0">
                <a:latin typeface="Consolas" panose="020B0609020204030204" pitchFamily="49" charset="0"/>
              </a:rPr>
              <a:t>{ 0 }; </a:t>
            </a:r>
            <a:r>
              <a:rPr lang="en-US" sz="1700" dirty="0" err="1">
                <a:latin typeface="Consolas" panose="020B0609020204030204" pitchFamily="49" charset="0"/>
              </a:rPr>
              <a:t>idx</a:t>
            </a:r>
            <a:r>
              <a:rPr lang="en-US" sz="1700" dirty="0">
                <a:latin typeface="Consolas" panose="020B0609020204030204" pitchFamily="49" charset="0"/>
              </a:rPr>
              <a:t> &lt;= 10; ++</a:t>
            </a:r>
            <a:r>
              <a:rPr lang="en-US" sz="1700" dirty="0" err="1">
                <a:latin typeface="Consolas" panose="020B0609020204030204" pitchFamily="49" charset="0"/>
              </a:rPr>
              <a:t>idx</a:t>
            </a:r>
            <a:r>
              <a:rPr lang="en-US" sz="1700" dirty="0">
                <a:latin typeface="Consolas" panose="020B0609020204030204" pitchFamily="49" charset="0"/>
              </a:rPr>
              <a:t> ) {</a:t>
            </a:r>
          </a:p>
          <a:p>
            <a:pPr marL="457200" lvl="1" indent="0">
              <a:buNone/>
            </a:pPr>
            <a:r>
              <a:rPr lang="en-US" sz="1700" dirty="0">
                <a:latin typeface="Consolas" panose="020B0609020204030204" pitchFamily="49" charset="0"/>
              </a:rPr>
              <a:t>    bounds[</a:t>
            </a:r>
            <a:r>
              <a:rPr lang="en-US" sz="1700" dirty="0" err="1">
                <a:latin typeface="Consolas" panose="020B0609020204030204" pitchFamily="49" charset="0"/>
              </a:rPr>
              <a:t>idx</a:t>
            </a:r>
            <a:r>
              <a:rPr lang="en-US" sz="1700" dirty="0">
                <a:latin typeface="Consolas" panose="020B0609020204030204" pitchFamily="49" charset="0"/>
              </a:rPr>
              <a:t>] = 0;</a:t>
            </a:r>
          </a:p>
          <a:p>
            <a:pPr marL="457200" lvl="1" indent="0">
              <a:buNone/>
            </a:pPr>
            <a:r>
              <a:rPr lang="en-US" sz="1700" dirty="0">
                <a:latin typeface="Consolas" panose="020B0609020204030204" pitchFamily="49" charset="0"/>
              </a:rPr>
              <a:t>}</a:t>
            </a:r>
          </a:p>
          <a:p>
            <a:pPr marL="457200" lvl="1" indent="0">
              <a:buNone/>
            </a:pPr>
            <a:endParaRPr lang="en-US" sz="1700" dirty="0">
              <a:latin typeface="Consolas" panose="020B0609020204030204" pitchFamily="49" charset="0"/>
            </a:endParaRPr>
          </a:p>
          <a:p>
            <a:pPr marL="457200" lvl="1" indent="0">
              <a:buNone/>
            </a:pPr>
            <a:r>
              <a:rPr lang="en-US" sz="1700" dirty="0">
                <a:latin typeface="Consolas" panose="020B0609020204030204" pitchFamily="49" charset="0"/>
              </a:rPr>
              <a:t>// Determine which partition an entry falls in and</a:t>
            </a:r>
          </a:p>
          <a:p>
            <a:pPr marL="457200" lvl="1" indent="0">
              <a:buNone/>
            </a:pPr>
            <a:r>
              <a:rPr lang="en-US" sz="1700" dirty="0">
                <a:latin typeface="Consolas" panose="020B0609020204030204" pitchFamily="49" charset="0"/>
              </a:rPr>
              <a:t>// then increment the count for that partition</a:t>
            </a:r>
          </a:p>
          <a:p>
            <a:pPr marL="457200" lvl="1" indent="0">
              <a:buNone/>
            </a:pPr>
            <a:r>
              <a:rPr lang="en-US" sz="1700" dirty="0">
                <a:latin typeface="Consolas" panose="020B0609020204030204" pitchFamily="49" charset="0"/>
              </a:rPr>
              <a:t>for ( std::</a:t>
            </a:r>
            <a:r>
              <a:rPr lang="en-US" sz="1700" dirty="0" err="1">
                <a:latin typeface="Consolas" panose="020B0609020204030204" pitchFamily="49" charset="0"/>
              </a:rPr>
              <a:t>size_t</a:t>
            </a:r>
            <a:r>
              <a:rPr lang="en-US" sz="1700" dirty="0">
                <a:latin typeface="Consolas" panose="020B0609020204030204" pitchFamily="49" charset="0"/>
              </a:rPr>
              <a:t> k{ 0 }; k &lt; capacity; ++k ) {</a:t>
            </a:r>
          </a:p>
          <a:p>
            <a:pPr marL="457200" lvl="1" indent="0">
              <a:buNone/>
            </a:pPr>
            <a:r>
              <a:rPr lang="en-US" sz="1700" dirty="0">
                <a:latin typeface="Consolas" panose="020B0609020204030204" pitchFamily="49" charset="0"/>
              </a:rPr>
              <a:t>    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idx</a:t>
            </a:r>
            <a:r>
              <a:rPr lang="en-US" sz="1700" dirty="0">
                <a:latin typeface="Consolas" panose="020B0609020204030204" pitchFamily="49" charset="0"/>
              </a:rPr>
              <a:t>{ std::floor( array[k]/10.0 ) };</a:t>
            </a:r>
          </a:p>
          <a:p>
            <a:pPr marL="457200" lvl="1" indent="0">
              <a:buNone/>
            </a:pPr>
            <a:r>
              <a:rPr lang="en-US" sz="1700" dirty="0">
                <a:latin typeface="Consolas" panose="020B0609020204030204" pitchFamily="49" charset="0"/>
              </a:rPr>
              <a:t>    ++bounds[</a:t>
            </a:r>
            <a:r>
              <a:rPr lang="en-US" sz="1700" dirty="0" err="1">
                <a:latin typeface="Consolas" panose="020B0609020204030204" pitchFamily="49" charset="0"/>
              </a:rPr>
              <a:t>idx</a:t>
            </a:r>
            <a:r>
              <a:rPr lang="en-US" sz="1700" dirty="0">
                <a:latin typeface="Consolas" panose="020B0609020204030204" pitchFamily="49" charset="0"/>
              </a:rPr>
              <a:t>];</a:t>
            </a:r>
          </a:p>
          <a:p>
            <a:pPr marL="457200" lvl="1" indent="0">
              <a:buNone/>
            </a:pPr>
            <a:r>
              <a:rPr lang="en-US" sz="1700" dirty="0">
                <a:latin typeface="Consolas" panose="020B0609020204030204" pitchFamily="49" charset="0"/>
              </a:rPr>
              <a:t>}</a:t>
            </a:r>
            <a:endParaRPr lang="en-US" sz="17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6832762"/>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Calculate a running sum</a:t>
            </a:r>
            <a:endParaRPr lang="en-CA" dirty="0"/>
          </a:p>
        </p:txBody>
      </p:sp>
      <p:sp>
        <p:nvSpPr>
          <p:cNvPr id="3" name="Content Placeholder 2"/>
          <p:cNvSpPr>
            <a:spLocks noGrp="1"/>
          </p:cNvSpPr>
          <p:nvPr>
            <p:ph idx="1"/>
          </p:nvPr>
        </p:nvSpPr>
        <p:spPr/>
        <p:txBody>
          <a:bodyPr/>
          <a:lstStyle/>
          <a:p>
            <a:r>
              <a:rPr lang="en-US" dirty="0"/>
              <a:t>With 25 items, given that the </a:t>
            </a:r>
            <a:r>
              <a:rPr lang="en-US" sz="2000" dirty="0">
                <a:latin typeface="Consolas" panose="020B0609020204030204" pitchFamily="49" charset="0"/>
              </a:rPr>
              <a:t>bounds</a:t>
            </a:r>
            <a:r>
              <a:rPr lang="en-US" dirty="0"/>
              <a:t> array is now:</a:t>
            </a:r>
          </a:p>
          <a:p>
            <a:pPr marL="0" indent="0" algn="ctr">
              <a:buNone/>
            </a:pPr>
            <a:r>
              <a:rPr lang="en-US" dirty="0">
                <a:latin typeface="Consolas" panose="020B0609020204030204" pitchFamily="49" charset="0"/>
              </a:rPr>
              <a:t>{ 3,  1,  2,  3,  2,  0,  5,  2,  3,  4,  </a:t>
            </a:r>
            <a:r>
              <a:rPr lang="en-US" dirty="0">
                <a:solidFill>
                  <a:srgbClr val="FF0000"/>
                </a:solidFill>
                <a:latin typeface="Consolas" panose="020B0609020204030204" pitchFamily="49" charset="0"/>
              </a:rPr>
              <a:t>0</a:t>
            </a:r>
            <a:r>
              <a:rPr lang="en-US" dirty="0">
                <a:latin typeface="Consolas" panose="020B0609020204030204" pitchFamily="49" charset="0"/>
              </a:rPr>
              <a:t>}</a:t>
            </a:r>
          </a:p>
          <a:p>
            <a:pPr marL="57150" indent="0">
              <a:buNone/>
              <a:defRPr/>
            </a:pP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We must convert this to:</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0,  3,  4,  6,  9, 11, 11, 16, 18, 21, </a:t>
            </a:r>
            <a:r>
              <a:rPr kumimoji="0" lang="en-US" sz="20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25</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P</a:t>
            </a:r>
            <a:r>
              <a:rPr kumimoji="0" lang="en-US" sz="20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pitchFamily="34" charset="0"/>
              </a:rPr>
              <a:t>ause</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and try to do this on your own</a:t>
            </a:r>
          </a:p>
          <a:p>
            <a:pPr indent="-285750">
              <a:buFont typeface="Arial" charset="0"/>
              <a:buChar char="–"/>
              <a:defRPr/>
            </a:pPr>
            <a:endPar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457200" lvl="1" indent="0">
              <a:buNone/>
            </a:pPr>
            <a:r>
              <a:rPr lang="en-US" sz="1700" dirty="0">
                <a:latin typeface="Consolas" panose="020B0609020204030204" pitchFamily="49" charset="0"/>
              </a:rPr>
              <a:t>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running_sum</a:t>
            </a:r>
            <a:r>
              <a:rPr lang="en-US" sz="1700" dirty="0">
                <a:latin typeface="Consolas" panose="020B0609020204030204" pitchFamily="49" charset="0"/>
              </a:rPr>
              <a:t>{ 0 };</a:t>
            </a:r>
          </a:p>
          <a:p>
            <a:pPr marL="457200" lvl="1" indent="0">
              <a:buNone/>
            </a:pPr>
            <a:endParaRPr lang="en-US" sz="1700" dirty="0">
              <a:latin typeface="Consolas" panose="020B0609020204030204" pitchFamily="49" charset="0"/>
            </a:endParaRPr>
          </a:p>
          <a:p>
            <a:pPr marL="457200" lvl="1" indent="0">
              <a:buNone/>
            </a:pPr>
            <a:r>
              <a:rPr lang="en-US" sz="1700" dirty="0">
                <a:latin typeface="Consolas" panose="020B0609020204030204" pitchFamily="49" charset="0"/>
              </a:rPr>
              <a:t>for ( 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idx</a:t>
            </a:r>
            <a:r>
              <a:rPr lang="en-US" sz="1700" dirty="0">
                <a:latin typeface="Consolas" panose="020B0609020204030204" pitchFamily="49" charset="0"/>
              </a:rPr>
              <a:t>{ 0 }; </a:t>
            </a:r>
            <a:r>
              <a:rPr lang="en-US" sz="1700" dirty="0" err="1">
                <a:latin typeface="Consolas" panose="020B0609020204030204" pitchFamily="49" charset="0"/>
              </a:rPr>
              <a:t>idx</a:t>
            </a:r>
            <a:r>
              <a:rPr lang="en-US" sz="1700" dirty="0">
                <a:latin typeface="Consolas" panose="020B0609020204030204" pitchFamily="49" charset="0"/>
              </a:rPr>
              <a:t> &lt; 10; ++</a:t>
            </a:r>
            <a:r>
              <a:rPr lang="en-US" sz="1700" dirty="0" err="1">
                <a:latin typeface="Consolas" panose="020B0609020204030204" pitchFamily="49" charset="0"/>
              </a:rPr>
              <a:t>idx</a:t>
            </a:r>
            <a:r>
              <a:rPr lang="en-US" sz="1700" dirty="0">
                <a:latin typeface="Consolas" panose="020B0609020204030204" pitchFamily="49" charset="0"/>
              </a:rPr>
              <a:t> ) {</a:t>
            </a:r>
          </a:p>
          <a:p>
            <a:pPr marL="457200" lvl="1" indent="0">
              <a:buNone/>
            </a:pPr>
            <a:r>
              <a:rPr lang="en-US" sz="1700" dirty="0">
                <a:latin typeface="Consolas" panose="020B0609020204030204" pitchFamily="49" charset="0"/>
              </a:rPr>
              <a:t>    </a:t>
            </a:r>
            <a:r>
              <a:rPr lang="en-US" sz="1700" dirty="0" err="1">
                <a:latin typeface="Consolas" panose="020B0609020204030204" pitchFamily="49" charset="0"/>
              </a:rPr>
              <a:t>running_sum</a:t>
            </a:r>
            <a:r>
              <a:rPr lang="en-US" sz="1700" dirty="0">
                <a:latin typeface="Consolas" panose="020B0609020204030204" pitchFamily="49" charset="0"/>
              </a:rPr>
              <a:t> += bounds[</a:t>
            </a:r>
            <a:r>
              <a:rPr lang="en-US" sz="1700" dirty="0" err="1">
                <a:latin typeface="Consolas" panose="020B0609020204030204" pitchFamily="49" charset="0"/>
              </a:rPr>
              <a:t>idx</a:t>
            </a:r>
            <a:r>
              <a:rPr lang="en-US" sz="1700" dirty="0">
                <a:latin typeface="Consolas" panose="020B0609020204030204" pitchFamily="49" charset="0"/>
              </a:rPr>
              <a:t>];</a:t>
            </a:r>
          </a:p>
          <a:p>
            <a:pPr marL="457200" lvl="1" indent="0">
              <a:buNone/>
            </a:pPr>
            <a:r>
              <a:rPr lang="en-US" sz="1700" dirty="0">
                <a:latin typeface="Consolas" panose="020B0609020204030204" pitchFamily="49" charset="0"/>
              </a:rPr>
              <a:t>    bounds[</a:t>
            </a:r>
            <a:r>
              <a:rPr lang="en-US" sz="1700" dirty="0" err="1">
                <a:latin typeface="Consolas" panose="020B0609020204030204" pitchFamily="49" charset="0"/>
              </a:rPr>
              <a:t>idx</a:t>
            </a:r>
            <a:r>
              <a:rPr lang="en-US" sz="1700" dirty="0">
                <a:latin typeface="Consolas" panose="020B0609020204030204" pitchFamily="49" charset="0"/>
              </a:rPr>
              <a:t>] = </a:t>
            </a:r>
            <a:r>
              <a:rPr lang="en-US" sz="1700" dirty="0" err="1">
                <a:latin typeface="Consolas" panose="020B0609020204030204" pitchFamily="49" charset="0"/>
              </a:rPr>
              <a:t>running_sum</a:t>
            </a:r>
            <a:r>
              <a:rPr lang="en-US" sz="1700" dirty="0">
                <a:latin typeface="Consolas" panose="020B0609020204030204" pitchFamily="49" charset="0"/>
              </a:rPr>
              <a:t> - bounds[</a:t>
            </a:r>
            <a:r>
              <a:rPr lang="en-US" sz="1700" dirty="0" err="1">
                <a:latin typeface="Consolas" panose="020B0609020204030204" pitchFamily="49" charset="0"/>
              </a:rPr>
              <a:t>idx</a:t>
            </a:r>
            <a:r>
              <a:rPr lang="en-US" sz="1700" dirty="0">
                <a:latin typeface="Consolas" panose="020B0609020204030204" pitchFamily="49" charset="0"/>
              </a:rPr>
              <a:t>];</a:t>
            </a:r>
          </a:p>
          <a:p>
            <a:pPr marL="457200" lvl="1" indent="0">
              <a:buNone/>
            </a:pPr>
            <a:r>
              <a:rPr lang="en-US" sz="1700" dirty="0">
                <a:latin typeface="Consolas" panose="020B0609020204030204" pitchFamily="49" charset="0"/>
              </a:rPr>
              <a:t>}</a:t>
            </a:r>
          </a:p>
          <a:p>
            <a:pPr marL="457200" lvl="1" indent="0">
              <a:buNone/>
            </a:pPr>
            <a:endParaRPr lang="en-US" sz="1700" dirty="0">
              <a:latin typeface="Consolas" panose="020B0609020204030204" pitchFamily="49" charset="0"/>
            </a:endParaRPr>
          </a:p>
          <a:p>
            <a:pPr marL="457200" lvl="1" indent="0">
              <a:buNone/>
            </a:pPr>
            <a:r>
              <a:rPr lang="en-US" sz="1700" dirty="0">
                <a:latin typeface="Consolas" panose="020B0609020204030204" pitchFamily="49" charset="0"/>
              </a:rPr>
              <a:t>assert( </a:t>
            </a:r>
            <a:r>
              <a:rPr lang="en-US" sz="1700" dirty="0" err="1">
                <a:latin typeface="Consolas" panose="020B0609020204030204" pitchFamily="49" charset="0"/>
              </a:rPr>
              <a:t>running_sum</a:t>
            </a:r>
            <a:r>
              <a:rPr lang="en-US" sz="1700" dirty="0">
                <a:latin typeface="Consolas" panose="020B0609020204030204" pitchFamily="49" charset="0"/>
              </a:rPr>
              <a:t> == capacity );</a:t>
            </a:r>
          </a:p>
          <a:p>
            <a:pPr marL="457200" lvl="1" indent="0">
              <a:buNone/>
            </a:pPr>
            <a:r>
              <a:rPr lang="en-US" sz="1700" dirty="0">
                <a:latin typeface="Consolas" panose="020B0609020204030204" pitchFamily="49" charset="0"/>
              </a:rPr>
              <a:t>bounds[10] = capacity;</a:t>
            </a:r>
            <a:endParaRPr lang="en-US" sz="17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1768623"/>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Calculate a running sum</a:t>
            </a:r>
            <a:endParaRPr lang="en-CA" dirty="0"/>
          </a:p>
        </p:txBody>
      </p:sp>
      <p:sp>
        <p:nvSpPr>
          <p:cNvPr id="3" name="Content Placeholder 2"/>
          <p:cNvSpPr>
            <a:spLocks noGrp="1"/>
          </p:cNvSpPr>
          <p:nvPr>
            <p:ph idx="1"/>
          </p:nvPr>
        </p:nvSpPr>
        <p:spPr/>
        <p:txBody>
          <a:bodyPr/>
          <a:lstStyle/>
          <a:p>
            <a:r>
              <a:rPr lang="en-US" dirty="0"/>
              <a:t>With 25 items, given that the </a:t>
            </a:r>
            <a:r>
              <a:rPr lang="en-US" sz="2000" dirty="0">
                <a:latin typeface="Consolas" panose="020B0609020204030204" pitchFamily="49" charset="0"/>
              </a:rPr>
              <a:t>bounds</a:t>
            </a:r>
            <a:r>
              <a:rPr lang="en-US" dirty="0"/>
              <a:t> array is now:</a:t>
            </a:r>
          </a:p>
          <a:p>
            <a:pPr marL="0" indent="0" algn="ctr">
              <a:buNone/>
            </a:pPr>
            <a:r>
              <a:rPr lang="en-US" dirty="0">
                <a:latin typeface="Consolas" panose="020B0609020204030204" pitchFamily="49" charset="0"/>
              </a:rPr>
              <a:t>{ 3,  1,  2,  3,  2,  0,  5,  2,  3,  4,  </a:t>
            </a:r>
            <a:r>
              <a:rPr lang="en-US" dirty="0">
                <a:solidFill>
                  <a:srgbClr val="FF0000"/>
                </a:solidFill>
                <a:latin typeface="Consolas" panose="020B0609020204030204" pitchFamily="49" charset="0"/>
              </a:rPr>
              <a:t>0</a:t>
            </a:r>
            <a:r>
              <a:rPr lang="en-US" dirty="0">
                <a:latin typeface="Consolas" panose="020B0609020204030204" pitchFamily="49" charset="0"/>
              </a:rPr>
              <a:t>}</a:t>
            </a:r>
          </a:p>
          <a:p>
            <a:pPr marL="57150" indent="0">
              <a:buNone/>
              <a:defRPr/>
            </a:pP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We must convert this to:</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0,  3,  4,  6,  9, 11, 11, 16, 18, 21, </a:t>
            </a:r>
            <a:r>
              <a:rPr kumimoji="0" lang="en-US" sz="20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25</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lang="en-CA" dirty="0">
                <a:solidFill>
                  <a:prstClr val="black"/>
                </a:solidFill>
              </a:rPr>
              <a:t>Sometimes, however, there are clearer implementations</a:t>
            </a: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indent="-285750">
              <a:buFont typeface="Arial" charset="0"/>
              <a:buChar char="–"/>
              <a:defRPr/>
            </a:pPr>
            <a:endPar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457200" lvl="1" indent="0">
              <a:buNone/>
            </a:pPr>
            <a:r>
              <a:rPr lang="en-US" sz="1700" dirty="0">
                <a:latin typeface="Consolas" panose="020B0609020204030204" pitchFamily="49" charset="0"/>
              </a:rPr>
              <a:t>bounds[10] = capacity;</a:t>
            </a:r>
          </a:p>
          <a:p>
            <a:pPr marL="457200" lvl="1" indent="0">
              <a:buNone/>
            </a:pPr>
            <a:endParaRPr lang="en-US" sz="1700" dirty="0">
              <a:latin typeface="Consolas" panose="020B0609020204030204" pitchFamily="49" charset="0"/>
            </a:endParaRPr>
          </a:p>
          <a:p>
            <a:pPr marL="457200" lvl="1" indent="0">
              <a:buNone/>
            </a:pPr>
            <a:r>
              <a:rPr lang="en-US" sz="1700" dirty="0">
                <a:latin typeface="Consolas" panose="020B0609020204030204" pitchFamily="49" charset="0"/>
              </a:rPr>
              <a:t>for ( 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idx</a:t>
            </a:r>
            <a:r>
              <a:rPr lang="en-US" sz="1700" dirty="0">
                <a:latin typeface="Consolas" panose="020B0609020204030204" pitchFamily="49" charset="0"/>
              </a:rPr>
              <a:t>{ 9 }; </a:t>
            </a:r>
            <a:r>
              <a:rPr lang="en-US" sz="1700" dirty="0" err="1">
                <a:latin typeface="Consolas" panose="020B0609020204030204" pitchFamily="49" charset="0"/>
              </a:rPr>
              <a:t>idx</a:t>
            </a:r>
            <a:r>
              <a:rPr lang="en-US" sz="1700" dirty="0">
                <a:latin typeface="Consolas" panose="020B0609020204030204" pitchFamily="49" charset="0"/>
              </a:rPr>
              <a:t> &gt; 0; --</a:t>
            </a:r>
            <a:r>
              <a:rPr lang="en-US" sz="1700" dirty="0" err="1">
                <a:latin typeface="Consolas" panose="020B0609020204030204" pitchFamily="49" charset="0"/>
              </a:rPr>
              <a:t>idx</a:t>
            </a:r>
            <a:r>
              <a:rPr lang="en-US" sz="1700" dirty="0">
                <a:latin typeface="Consolas" panose="020B0609020204030204" pitchFamily="49" charset="0"/>
              </a:rPr>
              <a:t> ) {</a:t>
            </a:r>
          </a:p>
          <a:p>
            <a:pPr marL="457200" lvl="1" indent="0">
              <a:buNone/>
            </a:pPr>
            <a:r>
              <a:rPr lang="en-US" sz="1700" dirty="0">
                <a:latin typeface="Consolas" panose="020B0609020204030204" pitchFamily="49" charset="0"/>
              </a:rPr>
              <a:t>    bounds[</a:t>
            </a:r>
            <a:r>
              <a:rPr lang="en-US" sz="1700" dirty="0" err="1">
                <a:latin typeface="Consolas" panose="020B0609020204030204" pitchFamily="49" charset="0"/>
              </a:rPr>
              <a:t>idx</a:t>
            </a:r>
            <a:r>
              <a:rPr lang="en-US" sz="1700" dirty="0">
                <a:latin typeface="Consolas" panose="020B0609020204030204" pitchFamily="49" charset="0"/>
              </a:rPr>
              <a:t>] = bounds[</a:t>
            </a:r>
            <a:r>
              <a:rPr lang="en-US" sz="1700" dirty="0" err="1">
                <a:latin typeface="Consolas" panose="020B0609020204030204" pitchFamily="49" charset="0"/>
              </a:rPr>
              <a:t>idx</a:t>
            </a:r>
            <a:r>
              <a:rPr lang="en-US" sz="1700" dirty="0">
                <a:latin typeface="Consolas" panose="020B0609020204030204" pitchFamily="49" charset="0"/>
              </a:rPr>
              <a:t> + 1] - bounds[</a:t>
            </a:r>
            <a:r>
              <a:rPr lang="en-US" sz="1700" dirty="0" err="1">
                <a:latin typeface="Consolas" panose="020B0609020204030204" pitchFamily="49" charset="0"/>
              </a:rPr>
              <a:t>idx</a:t>
            </a:r>
            <a:r>
              <a:rPr lang="en-US" sz="1700" dirty="0">
                <a:latin typeface="Consolas" panose="020B0609020204030204" pitchFamily="49" charset="0"/>
              </a:rPr>
              <a:t>];</a:t>
            </a:r>
          </a:p>
          <a:p>
            <a:pPr marL="457200" lvl="1" indent="0">
              <a:buNone/>
            </a:pPr>
            <a:r>
              <a:rPr lang="en-US" sz="1700" dirty="0">
                <a:latin typeface="Consolas" panose="020B0609020204030204" pitchFamily="49" charset="0"/>
              </a:rPr>
              <a:t>}</a:t>
            </a:r>
          </a:p>
          <a:p>
            <a:pPr marL="457200" lvl="1" indent="0">
              <a:buNone/>
            </a:pPr>
            <a:endParaRPr lang="en-US" sz="1700" dirty="0">
              <a:latin typeface="Consolas" panose="020B0609020204030204" pitchFamily="49" charset="0"/>
            </a:endParaRPr>
          </a:p>
          <a:p>
            <a:pPr marL="457200" lvl="1" indent="0">
              <a:buNone/>
            </a:pPr>
            <a:r>
              <a:rPr lang="en-US" sz="1700" dirty="0">
                <a:latin typeface="Consolas" panose="020B0609020204030204" pitchFamily="49" charset="0"/>
              </a:rPr>
              <a:t>assert( bounds[0] == bounds[1] );</a:t>
            </a:r>
          </a:p>
          <a:p>
            <a:pPr marL="457200" lvl="1" indent="0">
              <a:buNone/>
            </a:pPr>
            <a:r>
              <a:rPr lang="en-US" sz="1700" dirty="0">
                <a:latin typeface="Consolas" panose="020B0609020204030204" pitchFamily="49" charset="0"/>
              </a:rPr>
              <a:t>bounds[0] = 0;</a:t>
            </a:r>
            <a:endParaRPr lang="en-US" sz="17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1418844"/>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Placing items into the correct location</a:t>
            </a:r>
            <a:endParaRPr lang="en-CA" dirty="0"/>
          </a:p>
        </p:txBody>
      </p:sp>
      <p:sp>
        <p:nvSpPr>
          <p:cNvPr id="3" name="Content Placeholder 2"/>
          <p:cNvSpPr>
            <a:spLocks noGrp="1"/>
          </p:cNvSpPr>
          <p:nvPr>
            <p:ph idx="1"/>
          </p:nvPr>
        </p:nvSpPr>
        <p:spPr/>
        <p:txBody>
          <a:bodyPr/>
          <a:lstStyle/>
          <a:p>
            <a:r>
              <a:rPr lang="en-US" dirty="0"/>
              <a:t>Consider the array</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0,  3,  4,  6,  9, 11, 11, 16, 18, 21, </a:t>
            </a:r>
            <a:r>
              <a:rPr kumimoji="0" lang="en-US" sz="20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25</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This says:</a:t>
            </a:r>
          </a:p>
          <a:p>
            <a:pPr marL="1143000" marR="0" lvl="2"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Items in the first decade belong in </a:t>
            </a:r>
            <a:r>
              <a:rPr kumimoji="0" lang="en-CA" sz="1800" b="0" i="0" u="none" strike="noStrike" kern="1200" cap="none" spc="0" normalizeH="0" baseline="0" noProof="0" dirty="0">
                <a:ln>
                  <a:noFill/>
                </a:ln>
                <a:solidFill>
                  <a:prstClr val="black"/>
                </a:solidFill>
                <a:effectLst/>
                <a:uLnTx/>
                <a:uFillTx/>
                <a:latin typeface="Consolas" panose="020B0609020204030204" pitchFamily="49" charset="0"/>
              </a:rPr>
              <a:t>array[0]</a:t>
            </a:r>
            <a:r>
              <a:rPr kumimoji="0" lang="en-CA"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 </a:t>
            </a:r>
            <a:r>
              <a:rPr kumimoji="0" lang="en-CA" sz="1800" b="0" i="0" u="none" strike="noStrike" kern="1200" cap="none" spc="0" normalizeH="0" baseline="0" noProof="0" dirty="0">
                <a:ln>
                  <a:noFill/>
                </a:ln>
                <a:solidFill>
                  <a:prstClr val="black"/>
                </a:solidFill>
                <a:effectLst/>
                <a:uLnTx/>
                <a:uFillTx/>
                <a:latin typeface="Consolas" panose="020B0609020204030204" pitchFamily="49" charset="0"/>
              </a:rPr>
              <a:t>array[2]</a:t>
            </a:r>
            <a:endParaRPr lang="en-CA" dirty="0">
              <a:solidFill>
                <a:prstClr val="black"/>
              </a:solidFill>
            </a:endParaRPr>
          </a:p>
          <a:p>
            <a:pPr marL="1143000" marR="0" lvl="2"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The sixth decade is empty</a:t>
            </a:r>
          </a:p>
          <a:p>
            <a:pPr marL="1143000" marR="0" lvl="2" indent="-228600" algn="l" defTabSz="914400" rtl="0" eaLnBrk="0" fontAlgn="base" latinLnBrk="0" hangingPunct="0">
              <a:lnSpc>
                <a:spcPct val="100000"/>
              </a:lnSpc>
              <a:spcBef>
                <a:spcPct val="20000"/>
              </a:spcBef>
              <a:spcAft>
                <a:spcPct val="0"/>
              </a:spcAft>
              <a:buClrTx/>
              <a:buSzTx/>
              <a:buFont typeface="Arial" charset="0"/>
              <a:buChar char="•"/>
              <a:tabLst/>
              <a:defRPr/>
            </a:pP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Items in the seventh decade belong in </a:t>
            </a:r>
            <a:r>
              <a:rPr kumimoji="0" lang="en-CA" b="0" i="0" u="none" strike="noStrike" kern="1200" cap="none" spc="0" normalizeH="0" baseline="0" noProof="0" dirty="0">
                <a:ln>
                  <a:noFill/>
                </a:ln>
                <a:solidFill>
                  <a:prstClr val="black"/>
                </a:solidFill>
                <a:effectLst/>
                <a:uLnTx/>
                <a:uFillTx/>
                <a:latin typeface="Consolas" panose="020B0609020204030204" pitchFamily="49" charset="0"/>
              </a:rPr>
              <a:t>array[11]</a:t>
            </a: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 </a:t>
            </a:r>
            <a:r>
              <a:rPr kumimoji="0" lang="en-CA" b="0" i="0" u="none" strike="noStrike" kern="1200" cap="none" spc="0" normalizeH="0" baseline="0" noProof="0" dirty="0">
                <a:ln>
                  <a:noFill/>
                </a:ln>
                <a:solidFill>
                  <a:prstClr val="black"/>
                </a:solidFill>
                <a:effectLst/>
                <a:uLnTx/>
                <a:uFillTx/>
                <a:latin typeface="Consolas" panose="020B0609020204030204" pitchFamily="49" charset="0"/>
              </a:rPr>
              <a:t>array[15]</a:t>
            </a:r>
            <a:endPar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Thus, the first item we find in the 7</a:t>
            </a:r>
            <a:r>
              <a:rPr kumimoji="0" lang="en-US" sz="1900" b="0" i="0" u="none" strike="noStrike" kern="1200" cap="none" spc="0" normalizeH="0" baseline="30000" noProof="0" dirty="0">
                <a:ln>
                  <a:noFill/>
                </a:ln>
                <a:solidFill>
                  <a:prstClr val="black"/>
                </a:solidFill>
                <a:effectLst/>
                <a:uLnTx/>
                <a:uFillTx/>
                <a:latin typeface="Georgia" panose="02040502050405020303" pitchFamily="18" charset="0"/>
                <a:ea typeface="+mn-ea"/>
                <a:cs typeface="Arial" pitchFamily="34" charset="0"/>
              </a:rPr>
              <a:t>th</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decade belongs at</a:t>
            </a:r>
          </a:p>
          <a:p>
            <a:pPr marL="457200" marR="0" lvl="1" indent="0" algn="l" defTabSz="914400" rtl="0" eaLnBrk="0" fontAlgn="base" latinLnBrk="0" hangingPunct="0">
              <a:lnSpc>
                <a:spcPct val="100000"/>
              </a:lnSpc>
              <a:spcBef>
                <a:spcPct val="20000"/>
              </a:spcBef>
              <a:spcAft>
                <a:spcPct val="0"/>
              </a:spcAft>
              <a:buClrTx/>
              <a:buSzTx/>
              <a:buNone/>
              <a:tabLst/>
              <a:defRPr/>
            </a:pPr>
            <a:r>
              <a:rPr lang="en-US" dirty="0">
                <a:solidFill>
                  <a:prstClr val="black"/>
                </a:solidFill>
              </a:rPr>
              <a:t>		</a:t>
            </a:r>
            <a:r>
              <a:rPr lang="en-US" dirty="0">
                <a:solidFill>
                  <a:prstClr val="black"/>
                </a:solidFill>
                <a:latin typeface="Consolas" panose="020B0609020204030204" pitchFamily="49" charset="0"/>
              </a:rPr>
              <a:t>bounds[6]</a:t>
            </a:r>
            <a:endParaRPr kumimoji="0" lang="en-US" sz="1900" b="0" i="0" u="none" strike="noStrike" kern="1200" cap="none" spc="0" normalizeH="0" baseline="0" noProof="0" dirty="0">
              <a:ln>
                <a:noFill/>
              </a:ln>
              <a:solidFill>
                <a:prstClr val="black"/>
              </a:solidFill>
              <a:effectLst/>
              <a:uLnTx/>
              <a:uFillTx/>
              <a:latin typeface="Consolas" panose="020B0609020204030204" pitchFamily="49"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The second in the 7</a:t>
            </a:r>
            <a:r>
              <a:rPr kumimoji="0" lang="en-US" sz="1900" b="0" i="0" u="none" strike="noStrike" kern="1200" cap="none" spc="0" normalizeH="0" baseline="30000" noProof="0" dirty="0">
                <a:ln>
                  <a:noFill/>
                </a:ln>
                <a:solidFill>
                  <a:prstClr val="black"/>
                </a:solidFill>
                <a:effectLst/>
                <a:uLnTx/>
                <a:uFillTx/>
                <a:latin typeface="Georgia" panose="02040502050405020303" pitchFamily="18" charset="0"/>
                <a:ea typeface="+mn-ea"/>
                <a:cs typeface="Arial" pitchFamily="34" charset="0"/>
              </a:rPr>
              <a:t>th</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decade belongs at</a:t>
            </a:r>
          </a:p>
          <a:p>
            <a:pPr marL="457200" marR="0" lvl="1"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a:t>
            </a:r>
            <a:r>
              <a:rPr kumimoji="0" lang="en-US" sz="1900" b="0" i="0" u="none" strike="noStrike" kern="1200" cap="none" spc="0" normalizeH="0" baseline="0" noProof="0" dirty="0">
                <a:ln>
                  <a:noFill/>
                </a:ln>
                <a:solidFill>
                  <a:prstClr val="black"/>
                </a:solidFill>
                <a:effectLst/>
                <a:uLnTx/>
                <a:uFillTx/>
                <a:latin typeface="Consolas" panose="020B0609020204030204" pitchFamily="49" charset="0"/>
              </a:rPr>
              <a:t>bounds[6] + 1</a:t>
            </a:r>
          </a:p>
          <a:p>
            <a:pPr marL="457200" marR="0" lvl="1" indent="0" algn="l" defTabSz="914400" rtl="0" eaLnBrk="0" fontAlgn="base" latinLnBrk="0" hangingPunct="0">
              <a:lnSpc>
                <a:spcPct val="100000"/>
              </a:lnSpc>
              <a:spcBef>
                <a:spcPct val="20000"/>
              </a:spcBef>
              <a:spcAft>
                <a:spcPct val="0"/>
              </a:spcAft>
              <a:buClrTx/>
              <a:buSzTx/>
              <a:buFont typeface="Arial" charset="0"/>
              <a:buNone/>
              <a:tabLst/>
              <a:defRPr/>
            </a:pPr>
            <a:endParaRPr lang="en-US" dirty="0">
              <a:solidFill>
                <a:prstClr val="black"/>
              </a:solidFill>
              <a:latin typeface="Consolas" panose="020B0609020204030204" pitchFamily="49"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Place an item into </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bounds[</a:t>
            </a:r>
            <a:r>
              <a:rPr kumimoji="0" lang="en-US" sz="2000" b="0" i="0" u="none" strike="noStrike" kern="1200" cap="none" spc="0" normalizeH="0" baseline="0" noProof="0" dirty="0" err="1">
                <a:ln>
                  <a:noFill/>
                </a:ln>
                <a:solidFill>
                  <a:prstClr val="black"/>
                </a:solidFill>
                <a:effectLst/>
                <a:uLnTx/>
                <a:uFillTx/>
                <a:latin typeface="Consolas" panose="020B0609020204030204" pitchFamily="49" charset="0"/>
              </a:rPr>
              <a:t>idx</a:t>
            </a: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rPr>
              <a:t>]</a:t>
            </a:r>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and increment that value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5689179"/>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Placing items into the correct location</a:t>
            </a:r>
            <a:endParaRPr lang="en-CA" dirty="0"/>
          </a:p>
        </p:txBody>
      </p:sp>
      <p:sp>
        <p:nvSpPr>
          <p:cNvPr id="3" name="Content Placeholder 2"/>
          <p:cNvSpPr>
            <a:spLocks noGrp="1"/>
          </p:cNvSpPr>
          <p:nvPr>
            <p:ph idx="1"/>
          </p:nvPr>
        </p:nvSpPr>
        <p:spPr/>
        <p:txBody>
          <a:bodyPr/>
          <a:lstStyle/>
          <a:p>
            <a:r>
              <a:rPr lang="en-US" dirty="0"/>
              <a:t>Thus, we have:</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Copy into a new array of the appropriate size</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double partition[capacity];</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for (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k{ 0 }; k &lt; capacity; ++k ) {</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std::floor( array[k]/10.0 ) };</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partition[bounds[</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array[k];</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++bounds[</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lvl="2" indent="0">
              <a:buNone/>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assert( bounds[9] == capacity );</a:t>
            </a: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316266"/>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Clean up…</a:t>
            </a:r>
            <a:endParaRPr lang="en-CA" dirty="0"/>
          </a:p>
        </p:txBody>
      </p:sp>
      <p:sp>
        <p:nvSpPr>
          <p:cNvPr id="3" name="Content Placeholder 2"/>
          <p:cNvSpPr>
            <a:spLocks noGrp="1"/>
          </p:cNvSpPr>
          <p:nvPr>
            <p:ph idx="1"/>
          </p:nvPr>
        </p:nvSpPr>
        <p:spPr/>
        <p:txBody>
          <a:bodyPr/>
          <a:lstStyle/>
          <a:p>
            <a:r>
              <a:rPr lang="en-US" dirty="0"/>
              <a:t>First, we have to copy the entries back to the original array:</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for (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k{ 0 }; k &lt; capacity; ++k ) {</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array[k] = partition[k];</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lvl="2" indent="0">
              <a:buNone/>
              <a:defRPr/>
            </a:pPr>
            <a:endParaRPr lang="en-US" sz="1600" dirty="0">
              <a:solidFill>
                <a:prstClr val="black"/>
              </a:solidFill>
              <a:latin typeface="Consolas" panose="020B0609020204030204" pitchFamily="49" charset="0"/>
            </a:endParaRPr>
          </a:p>
          <a:p>
            <a:r>
              <a:rPr lang="en-US" dirty="0"/>
              <a:t>Next, the </a:t>
            </a:r>
            <a:r>
              <a:rPr lang="en-US" dirty="0">
                <a:latin typeface="Consolas" panose="020B0609020204030204" pitchFamily="49" charset="0"/>
              </a:rPr>
              <a:t>bounds</a:t>
            </a:r>
            <a:r>
              <a:rPr lang="en-US" dirty="0"/>
              <a:t> array now looks like:</a:t>
            </a: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3,  4,  6,  9, 11, 11, 16, 18, 21, 25, 25}</a:t>
            </a:r>
          </a:p>
          <a:p>
            <a:pPr lvl="1"/>
            <a:r>
              <a:rPr lang="en-US" dirty="0"/>
              <a:t>We must shift these entries back</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for ( std::</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size_t</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9 };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&gt; 0; --</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bounds[</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bounds[</a:t>
            </a:r>
            <a:r>
              <a:rPr kumimoji="0" lang="en-US" sz="16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idx</a:t>
            </a: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 - 1];</a:t>
            </a: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marL="800100" lvl="2" indent="0">
              <a:buNone/>
              <a:defRPr/>
            </a:pPr>
            <a:endPar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marL="800100" lvl="2" indent="0">
              <a:buNone/>
              <a:defRPr/>
            </a:pPr>
            <a:r>
              <a:rPr kumimoji="0" lang="en-US" sz="16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bounds[0] = 0;</a:t>
            </a:r>
            <a:endPar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24505914"/>
      </p:ext>
    </p:extLst>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a:xfrm>
            <a:off x="457200" y="1600200"/>
            <a:ext cx="8363272" cy="4525963"/>
          </a:xfrm>
        </p:spPr>
        <p:txBody>
          <a:bodyPr/>
          <a:lstStyle/>
          <a:p>
            <a:r>
              <a:rPr lang="en-CA" dirty="0"/>
              <a:t>In this lesson, we will:</a:t>
            </a:r>
          </a:p>
          <a:p>
            <a:pPr lvl="1"/>
            <a:r>
              <a:rPr lang="en-CA" dirty="0"/>
              <a:t>Discuss our previous implementation of partitioning an array</a:t>
            </a:r>
          </a:p>
          <a:p>
            <a:pPr lvl="2"/>
            <a:r>
              <a:rPr lang="en-CA" dirty="0"/>
              <a:t>That was a binary partition</a:t>
            </a:r>
          </a:p>
          <a:p>
            <a:pPr lvl="1"/>
            <a:r>
              <a:rPr lang="en-US" dirty="0"/>
              <a:t>Describe having multiple partitions</a:t>
            </a:r>
          </a:p>
          <a:p>
            <a:pPr lvl="2"/>
            <a:r>
              <a:rPr lang="en-US" dirty="0"/>
              <a:t>We will divide the entries into </a:t>
            </a:r>
            <a:r>
              <a:rPr lang="en-US" i="1" dirty="0"/>
              <a:t>decades</a:t>
            </a:r>
            <a:endParaRPr lang="en-US" dirty="0"/>
          </a:p>
          <a:p>
            <a:pPr lvl="1"/>
            <a:r>
              <a:rPr lang="en-US" dirty="0"/>
              <a:t>Look at:</a:t>
            </a:r>
          </a:p>
          <a:p>
            <a:pPr lvl="2"/>
            <a:r>
              <a:rPr lang="en-US" dirty="0"/>
              <a:t>A simple and straight-forward implementation</a:t>
            </a:r>
          </a:p>
          <a:p>
            <a:pPr lvl="2"/>
            <a:r>
              <a:rPr lang="en-US" dirty="0"/>
              <a:t>A better implementation that doesn’t require a second array</a:t>
            </a:r>
          </a:p>
          <a:p>
            <a:pPr lvl="2"/>
            <a:r>
              <a:rPr lang="en-US" dirty="0"/>
              <a:t>A faster implementation that requires a second array</a:t>
            </a:r>
          </a:p>
          <a:p>
            <a:pPr lvl="2"/>
            <a:r>
              <a:rPr lang="en-US" dirty="0"/>
              <a:t>An even faster implementation that requires only an array of size ten</a:t>
            </a:r>
          </a:p>
          <a:p>
            <a:pPr lvl="1"/>
            <a:r>
              <a:rPr lang="en-US" dirty="0"/>
              <a:t>Discuss how design decisions and choice of algorithms can lead to sometimes busier code, but also faster code</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47319"/>
    </mc:Choice>
    <mc:Fallback xmlns="">
      <p:transition spd="slow" advTm="4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two approaches</a:t>
            </a:r>
            <a:endParaRPr lang="en-CA" dirty="0"/>
          </a:p>
        </p:txBody>
      </p:sp>
      <p:sp>
        <p:nvSpPr>
          <p:cNvPr id="3" name="Content Placeholder 2"/>
          <p:cNvSpPr>
            <a:spLocks noGrp="1"/>
          </p:cNvSpPr>
          <p:nvPr>
            <p:ph idx="1"/>
          </p:nvPr>
        </p:nvSpPr>
        <p:spPr/>
        <p:txBody>
          <a:bodyPr/>
          <a:lstStyle/>
          <a:p>
            <a:r>
              <a:rPr lang="en-CA" dirty="0"/>
              <a:t>Compare these two functions:</a:t>
            </a:r>
            <a:endParaRPr lang="en-US" sz="16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
        <p:nvSpPr>
          <p:cNvPr id="5" name="Content Placeholder 2">
            <a:extLst>
              <a:ext uri="{FF2B5EF4-FFF2-40B4-BE49-F238E27FC236}">
                <a16:creationId xmlns:a16="http://schemas.microsoft.com/office/drawing/2014/main" id="{4035A3CE-30DF-40B7-BF89-5C9FFDC002DA}"/>
              </a:ext>
            </a:extLst>
          </p:cNvPr>
          <p:cNvSpPr txBox="1">
            <a:spLocks/>
          </p:cNvSpPr>
          <p:nvPr/>
        </p:nvSpPr>
        <p:spPr bwMode="auto">
          <a:xfrm>
            <a:off x="4860032" y="1196752"/>
            <a:ext cx="410445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00" b="1" dirty="0">
                <a:latin typeface="Consolas" panose="020B0609020204030204" pitchFamily="49" charset="0"/>
                <a:cs typeface="Consolas" panose="020B0609020204030204" pitchFamily="49" charset="0"/>
              </a:rPr>
              <a:t>void </a:t>
            </a:r>
            <a:r>
              <a:rPr lang="en-US" sz="800" b="1" dirty="0" err="1">
                <a:latin typeface="Consolas" panose="020B0609020204030204" pitchFamily="49" charset="0"/>
                <a:cs typeface="Consolas" panose="020B0609020204030204" pitchFamily="49" charset="0"/>
              </a:rPr>
              <a:t>decade_partition</a:t>
            </a:r>
            <a:r>
              <a:rPr lang="en-US" sz="800" b="1" dirty="0">
                <a:latin typeface="Consolas" panose="020B0609020204030204" pitchFamily="49" charset="0"/>
                <a:cs typeface="Consolas" panose="020B0609020204030204" pitchFamily="49" charset="0"/>
              </a:rPr>
              <a:t>( double      array[],</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bounds[11],</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capacity ) {</a:t>
            </a: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0 };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&lt; 10;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0;</a:t>
            </a:r>
          </a:p>
          <a:p>
            <a:pPr marL="0" indent="0">
              <a:buNone/>
            </a:pPr>
            <a:r>
              <a:rPr lang="en-US" sz="800" b="1" dirty="0">
                <a:latin typeface="Consolas" panose="020B0609020204030204" pitchFamily="49" charset="0"/>
                <a:cs typeface="Consolas" panose="020B0609020204030204" pitchFamily="49" charset="0"/>
              </a:rPr>
              <a:t>  }</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k{ 0 }; k &lt; capacity; ++k ) {</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std::floor( array[k]/10.0 ) };</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a:t>
            </a:r>
          </a:p>
          <a:p>
            <a:pPr marL="0" indent="0">
              <a:buNone/>
            </a:pPr>
            <a:r>
              <a:rPr lang="en-US" sz="800" b="1" dirty="0">
                <a:latin typeface="Consolas" panose="020B0609020204030204" pitchFamily="49" charset="0"/>
                <a:cs typeface="Consolas" panose="020B0609020204030204" pitchFamily="49" charset="0"/>
              </a:rPr>
              <a:t>  }</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bounds[10] = capacity;</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9 };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&gt; 0;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+ 1] -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bounds[0] = 0;</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double partition[capacity];</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k{ 0 }; k &lt; capacity; ++k ) {</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std::floor( array[k]/10.0 ) };</a:t>
            </a:r>
          </a:p>
          <a:p>
            <a:pPr marL="0" indent="0">
              <a:buNone/>
            </a:pPr>
            <a:r>
              <a:rPr lang="en-US" sz="800" b="1" dirty="0">
                <a:latin typeface="Consolas" panose="020B0609020204030204" pitchFamily="49" charset="0"/>
                <a:cs typeface="Consolas" panose="020B0609020204030204" pitchFamily="49" charset="0"/>
              </a:rPr>
              <a:t>    partition[bounds[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array[k];</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a:t>
            </a:r>
          </a:p>
          <a:p>
            <a:pPr marL="0" indent="0">
              <a:buNone/>
            </a:pPr>
            <a:r>
              <a:rPr lang="en-US" sz="800" b="1" dirty="0">
                <a:latin typeface="Consolas" panose="020B0609020204030204" pitchFamily="49" charset="0"/>
                <a:cs typeface="Consolas" panose="020B0609020204030204" pitchFamily="49" charset="0"/>
              </a:rPr>
              <a:t>  }</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k{ 0 }; k &lt; capacity; ++k ) {</a:t>
            </a:r>
          </a:p>
          <a:p>
            <a:pPr marL="0" indent="0">
              <a:buNone/>
            </a:pPr>
            <a:r>
              <a:rPr lang="en-US" sz="800" b="1" dirty="0">
                <a:latin typeface="Consolas" panose="020B0609020204030204" pitchFamily="49" charset="0"/>
                <a:cs typeface="Consolas" panose="020B0609020204030204" pitchFamily="49" charset="0"/>
              </a:rPr>
              <a:t>    array[k] = partition[k];</a:t>
            </a:r>
          </a:p>
          <a:p>
            <a:pPr marL="0" indent="0">
              <a:buNone/>
            </a:pPr>
            <a:r>
              <a:rPr lang="en-US" sz="800" b="1" dirty="0">
                <a:latin typeface="Consolas" panose="020B0609020204030204" pitchFamily="49" charset="0"/>
                <a:cs typeface="Consolas" panose="020B0609020204030204" pitchFamily="49" charset="0"/>
              </a:rPr>
              <a:t>  }</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9 };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&gt; 0;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- 1];</a:t>
            </a:r>
          </a:p>
          <a:p>
            <a:pPr marL="0" indent="0">
              <a:buNone/>
            </a:pPr>
            <a:r>
              <a:rPr lang="en-US" sz="800" b="1" dirty="0">
                <a:latin typeface="Consolas" panose="020B0609020204030204" pitchFamily="49" charset="0"/>
                <a:cs typeface="Consolas" panose="020B0609020204030204" pitchFamily="49" charset="0"/>
              </a:rPr>
              <a:t>  }</a:t>
            </a:r>
          </a:p>
          <a:p>
            <a:pPr marL="0" indent="0">
              <a:buNone/>
            </a:pPr>
            <a:endParaRPr lang="en-US" sz="800" b="1" dirty="0">
              <a:latin typeface="Consolas" panose="020B0609020204030204" pitchFamily="49" charset="0"/>
              <a:cs typeface="Consolas" panose="020B0609020204030204" pitchFamily="49" charset="0"/>
            </a:endParaRPr>
          </a:p>
          <a:p>
            <a:pPr marL="0" indent="0">
              <a:buNone/>
            </a:pPr>
            <a:r>
              <a:rPr lang="en-US" sz="800" b="1" dirty="0">
                <a:latin typeface="Consolas" panose="020B0609020204030204" pitchFamily="49" charset="0"/>
                <a:cs typeface="Consolas" panose="020B0609020204030204" pitchFamily="49" charset="0"/>
              </a:rPr>
              <a:t>  bounds[0] = 0;</a:t>
            </a:r>
          </a:p>
          <a:p>
            <a:pPr marL="0" indent="0">
              <a:buNone/>
            </a:pPr>
            <a:r>
              <a:rPr lang="en-US" sz="800" b="1" dirty="0">
                <a:latin typeface="Consolas" panose="020B0609020204030204" pitchFamily="49" charset="0"/>
                <a:cs typeface="Consolas" panose="020B0609020204030204" pitchFamily="49" charset="0"/>
              </a:rPr>
              <a:t>}</a:t>
            </a:r>
            <a:endParaRPr lang="en-US" sz="700" b="1" dirty="0">
              <a:latin typeface="Consolas" panose="020B0609020204030204" pitchFamily="49" charset="0"/>
              <a:cs typeface="Consolas" panose="020B0609020204030204" pitchFamily="49" charset="0"/>
            </a:endParaRPr>
          </a:p>
        </p:txBody>
      </p:sp>
      <p:sp>
        <p:nvSpPr>
          <p:cNvPr id="6" name="Content Placeholder 2">
            <a:extLst>
              <a:ext uri="{FF2B5EF4-FFF2-40B4-BE49-F238E27FC236}">
                <a16:creationId xmlns:a16="http://schemas.microsoft.com/office/drawing/2014/main" id="{F994732D-0AB4-4F79-9F5F-71635028DBEC}"/>
              </a:ext>
            </a:extLst>
          </p:cNvPr>
          <p:cNvSpPr txBox="1">
            <a:spLocks/>
          </p:cNvSpPr>
          <p:nvPr/>
        </p:nvSpPr>
        <p:spPr bwMode="auto">
          <a:xfrm>
            <a:off x="443813" y="2334140"/>
            <a:ext cx="4680520" cy="3792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800" b="1" dirty="0">
                <a:latin typeface="Consolas" panose="020B0609020204030204" pitchFamily="49" charset="0"/>
                <a:cs typeface="Consolas" panose="020B0609020204030204" pitchFamily="49" charset="0"/>
              </a:rPr>
              <a:t>void </a:t>
            </a:r>
            <a:r>
              <a:rPr lang="en-US" sz="800" b="1" dirty="0" err="1">
                <a:latin typeface="Consolas" panose="020B0609020204030204" pitchFamily="49" charset="0"/>
                <a:cs typeface="Consolas" panose="020B0609020204030204" pitchFamily="49" charset="0"/>
              </a:rPr>
              <a:t>decade_partition</a:t>
            </a:r>
            <a:r>
              <a:rPr lang="en-US" sz="800" b="1" dirty="0">
                <a:latin typeface="Consolas" panose="020B0609020204030204" pitchFamily="49" charset="0"/>
                <a:cs typeface="Consolas" panose="020B0609020204030204" pitchFamily="49" charset="0"/>
              </a:rPr>
              <a:t>( double      array[],</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bounds[10],</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capacity ) {</a:t>
            </a:r>
          </a:p>
          <a:p>
            <a:pPr marL="0" indent="0">
              <a:buNone/>
            </a:pPr>
            <a:r>
              <a:rPr lang="en-US" sz="800" b="1" dirty="0">
                <a:latin typeface="Consolas" panose="020B0609020204030204" pitchFamily="49" charset="0"/>
                <a:cs typeface="Consolas" panose="020B0609020204030204" pitchFamily="49" charset="0"/>
              </a:rPr>
              <a:t>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next_index</a:t>
            </a:r>
            <a:r>
              <a:rPr lang="en-US" sz="800" b="1" dirty="0">
                <a:latin typeface="Consolas" panose="020B0609020204030204" pitchFamily="49" charset="0"/>
                <a:cs typeface="Consolas" panose="020B0609020204030204" pitchFamily="49" charset="0"/>
              </a:rPr>
              <a:t>{ 0 };</a:t>
            </a:r>
          </a:p>
          <a:p>
            <a:pPr marL="0" indent="0">
              <a:buNone/>
            </a:pPr>
            <a:r>
              <a:rPr lang="en-US" sz="800" b="1" dirty="0">
                <a:latin typeface="Consolas" panose="020B0609020204030204" pitchFamily="49" charset="0"/>
                <a:cs typeface="Consolas" panose="020B0609020204030204" pitchFamily="49" charset="0"/>
              </a:rPr>
              <a:t>    double partition[capacity];</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0 };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&lt; 10; ++</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t>
            </a:r>
          </a:p>
          <a:p>
            <a:pPr marL="0" indent="0">
              <a:buNone/>
            </a:pPr>
            <a:r>
              <a:rPr lang="en-US" sz="800" b="1" dirty="0">
                <a:latin typeface="Consolas" panose="020B0609020204030204" pitchFamily="49" charset="0"/>
                <a:cs typeface="Consolas" panose="020B0609020204030204" pitchFamily="49" charset="0"/>
              </a:rPr>
              <a:t>        bounds[</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a:t>
            </a:r>
            <a:r>
              <a:rPr lang="en-US" sz="800" b="1" dirty="0" err="1">
                <a:latin typeface="Consolas" panose="020B0609020204030204" pitchFamily="49" charset="0"/>
                <a:cs typeface="Consolas" panose="020B0609020204030204" pitchFamily="49" charset="0"/>
              </a:rPr>
              <a:t>next_index</a:t>
            </a:r>
            <a:r>
              <a:rPr lang="en-US" sz="800" b="1" dirty="0">
                <a:latin typeface="Consolas" panose="020B0609020204030204" pitchFamily="49" charset="0"/>
                <a:cs typeface="Consolas" panose="020B0609020204030204" pitchFamily="49" charset="0"/>
              </a:rPr>
              <a:t>;</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for ( std::</a:t>
            </a:r>
            <a:r>
              <a:rPr lang="en-US" sz="800" b="1" dirty="0" err="1">
                <a:latin typeface="Consolas" panose="020B0609020204030204" pitchFamily="49" charset="0"/>
                <a:cs typeface="Consolas" panose="020B0609020204030204" pitchFamily="49" charset="0"/>
              </a:rPr>
              <a:t>size_t</a:t>
            </a:r>
            <a:r>
              <a:rPr lang="en-US" sz="800" b="1" dirty="0">
                <a:latin typeface="Consolas" panose="020B0609020204030204" pitchFamily="49" charset="0"/>
                <a:cs typeface="Consolas" panose="020B0609020204030204" pitchFamily="49" charset="0"/>
              </a:rPr>
              <a:t> k{ </a:t>
            </a:r>
            <a:r>
              <a:rPr lang="en-US" sz="800" b="1" dirty="0" err="1">
                <a:latin typeface="Consolas" panose="020B0609020204030204" pitchFamily="49" charset="0"/>
                <a:cs typeface="Consolas" panose="020B0609020204030204" pitchFamily="49" charset="0"/>
              </a:rPr>
              <a:t>next_index</a:t>
            </a:r>
            <a:r>
              <a:rPr lang="en-US" sz="800" b="1" dirty="0">
                <a:latin typeface="Consolas" panose="020B0609020204030204" pitchFamily="49" charset="0"/>
                <a:cs typeface="Consolas" panose="020B0609020204030204" pitchFamily="49" charset="0"/>
              </a:rPr>
              <a:t> }; k &lt; capacity; ++k ) {</a:t>
            </a:r>
          </a:p>
          <a:p>
            <a:pPr marL="0" indent="0">
              <a:buNone/>
            </a:pPr>
            <a:r>
              <a:rPr lang="en-US" sz="800" b="1" dirty="0">
                <a:latin typeface="Consolas" panose="020B0609020204030204" pitchFamily="49" charset="0"/>
                <a:cs typeface="Consolas" panose="020B0609020204030204" pitchFamily="49" charset="0"/>
              </a:rPr>
              <a:t>            if ( (10.0*</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&lt;= array[k]) &amp;&amp; (array[k] &lt; 10.0*(</a:t>
            </a:r>
            <a:r>
              <a:rPr lang="en-US" sz="800" b="1" dirty="0" err="1">
                <a:latin typeface="Consolas" panose="020B0609020204030204" pitchFamily="49" charset="0"/>
                <a:cs typeface="Consolas" panose="020B0609020204030204" pitchFamily="49" charset="0"/>
              </a:rPr>
              <a:t>idx</a:t>
            </a:r>
            <a:r>
              <a:rPr lang="en-US" sz="800" b="1" dirty="0">
                <a:latin typeface="Consolas" panose="020B0609020204030204" pitchFamily="49" charset="0"/>
                <a:cs typeface="Consolas" panose="020B0609020204030204" pitchFamily="49" charset="0"/>
              </a:rPr>
              <a:t> + 1)) ) {</a:t>
            </a:r>
          </a:p>
          <a:p>
            <a:pPr marL="0" indent="0">
              <a:buNone/>
            </a:pPr>
            <a:r>
              <a:rPr lang="en-US" sz="800" b="1" dirty="0">
                <a:latin typeface="Consolas" panose="020B0609020204030204" pitchFamily="49" charset="0"/>
                <a:cs typeface="Consolas" panose="020B0609020204030204" pitchFamily="49" charset="0"/>
              </a:rPr>
              <a:t>                std::swap( partition[</a:t>
            </a:r>
            <a:r>
              <a:rPr lang="en-US" sz="800" b="1" dirty="0" err="1">
                <a:latin typeface="Consolas" panose="020B0609020204030204" pitchFamily="49" charset="0"/>
                <a:cs typeface="Consolas" panose="020B0609020204030204" pitchFamily="49" charset="0"/>
              </a:rPr>
              <a:t>next_index</a:t>
            </a:r>
            <a:r>
              <a:rPr lang="en-US" sz="800" b="1" dirty="0">
                <a:latin typeface="Consolas" panose="020B0609020204030204" pitchFamily="49" charset="0"/>
                <a:cs typeface="Consolas" panose="020B0609020204030204" pitchFamily="49" charset="0"/>
              </a:rPr>
              <a:t>], array[k] );</a:t>
            </a:r>
          </a:p>
          <a:p>
            <a:pPr marL="0" indent="0">
              <a:buNone/>
            </a:pPr>
            <a:r>
              <a:rPr lang="en-US" sz="800" b="1" dirty="0">
                <a:latin typeface="Consolas" panose="020B0609020204030204" pitchFamily="49" charset="0"/>
                <a:cs typeface="Consolas" panose="020B0609020204030204" pitchFamily="49" charset="0"/>
              </a:rPr>
              <a:t>                ++</a:t>
            </a:r>
            <a:r>
              <a:rPr lang="en-US" sz="800" b="1" dirty="0" err="1">
                <a:latin typeface="Consolas" panose="020B0609020204030204" pitchFamily="49" charset="0"/>
                <a:cs typeface="Consolas" panose="020B0609020204030204" pitchFamily="49" charset="0"/>
              </a:rPr>
              <a:t>next_index</a:t>
            </a:r>
            <a:r>
              <a:rPr lang="en-US" sz="800" b="1" dirty="0">
                <a:latin typeface="Consolas" panose="020B0609020204030204" pitchFamily="49" charset="0"/>
                <a:cs typeface="Consolas" panose="020B0609020204030204" pitchFamily="49" charset="0"/>
              </a:rPr>
              <a:t>;</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    }</a:t>
            </a:r>
          </a:p>
          <a:p>
            <a:pPr marL="0" indent="0">
              <a:buNone/>
            </a:pPr>
            <a:r>
              <a:rPr lang="en-US" sz="800" b="1" dirty="0">
                <a:latin typeface="Consolas" panose="020B0609020204030204" pitchFamily="49" charset="0"/>
                <a:cs typeface="Consolas" panose="020B0609020204030204" pitchFamily="49" charset="0"/>
              </a:rPr>
              <a:t>}</a:t>
            </a:r>
          </a:p>
        </p:txBody>
      </p:sp>
    </p:spTree>
    <p:custDataLst>
      <p:tags r:id="rId1"/>
    </p:custDataLst>
    <p:extLst>
      <p:ext uri="{BB962C8B-B14F-4D97-AF65-F5344CB8AC3E}">
        <p14:creationId xmlns:p14="http://schemas.microsoft.com/office/powerpoint/2010/main" val="464644789"/>
      </p:ext>
    </p:extLst>
  </p:cSld>
  <p:clrMapOvr>
    <a:masterClrMapping/>
  </p:clrMapOvr>
  <mc:AlternateContent xmlns:mc="http://schemas.openxmlformats.org/markup-compatibility/2006" xmlns:p14="http://schemas.microsoft.com/office/powerpoint/2010/main">
    <mc:Choice Requires="p14">
      <p:transition spd="slow" p14:dur="2000" advTm="56366"/>
    </mc:Choice>
    <mc:Fallback xmlns="">
      <p:transition spd="slow" advTm="5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two approaches</a:t>
            </a:r>
            <a:endParaRPr lang="en-CA" dirty="0"/>
          </a:p>
        </p:txBody>
      </p:sp>
      <p:sp>
        <p:nvSpPr>
          <p:cNvPr id="3" name="Content Placeholder 2"/>
          <p:cNvSpPr>
            <a:spLocks noGrp="1"/>
          </p:cNvSpPr>
          <p:nvPr>
            <p:ph idx="1"/>
          </p:nvPr>
        </p:nvSpPr>
        <p:spPr/>
        <p:txBody>
          <a:bodyPr/>
          <a:lstStyle/>
          <a:p>
            <a:r>
              <a:rPr lang="en-US" dirty="0"/>
              <a:t>Why implement a function that is significantly:</a:t>
            </a:r>
          </a:p>
          <a:p>
            <a:pPr lvl="1"/>
            <a:r>
              <a:rPr lang="en-US" dirty="0"/>
              <a:t>Longer, and</a:t>
            </a:r>
          </a:p>
          <a:p>
            <a:pPr lvl="1"/>
            <a:r>
              <a:rPr lang="en-US" dirty="0"/>
              <a:t>More complex?</a:t>
            </a:r>
          </a:p>
          <a:p>
            <a:endParaRPr lang="en-US" dirty="0"/>
          </a:p>
          <a:p>
            <a:r>
              <a:rPr lang="en-US" dirty="0"/>
              <a:t>Consider the total number of iterations to partition 10 000 numbers</a:t>
            </a:r>
          </a:p>
          <a:p>
            <a:pPr lvl="1"/>
            <a:r>
              <a:rPr lang="en-US" dirty="0"/>
              <a:t>We will count the number of executions of a loop body:</a:t>
            </a:r>
          </a:p>
          <a:p>
            <a:pPr lvl="2"/>
            <a:r>
              <a:rPr lang="en-US" dirty="0"/>
              <a:t>The first requires </a:t>
            </a:r>
            <a:r>
              <a:rPr lang="en-US" dirty="0">
                <a:latin typeface="Times New Roman" panose="02020603050405020304" pitchFamily="18" charset="0"/>
                <a:cs typeface="Times New Roman" panose="02020603050405020304" pitchFamily="18" charset="0"/>
              </a:rPr>
              <a:t>10</a:t>
            </a:r>
            <a:r>
              <a:rPr lang="en-US" dirty="0"/>
              <a:t> loops of </a:t>
            </a:r>
            <a:r>
              <a:rPr lang="en-US" dirty="0">
                <a:latin typeface="Times New Roman" panose="02020603050405020304" pitchFamily="18" charset="0"/>
                <a:cs typeface="Times New Roman" panose="02020603050405020304" pitchFamily="18" charset="0"/>
              </a:rPr>
              <a:t>10 0000</a:t>
            </a:r>
            <a:r>
              <a:rPr lang="en-US" dirty="0"/>
              <a:t>, so </a:t>
            </a:r>
            <a:r>
              <a:rPr lang="en-US" dirty="0">
                <a:latin typeface="Times New Roman" panose="02020603050405020304" pitchFamily="18" charset="0"/>
                <a:cs typeface="Times New Roman" panose="02020603050405020304" pitchFamily="18" charset="0"/>
              </a:rPr>
              <a:t>100 000 executions</a:t>
            </a:r>
            <a:endParaRPr lang="en-US" dirty="0"/>
          </a:p>
          <a:p>
            <a:pPr lvl="2"/>
            <a:r>
              <a:rPr lang="en-US" dirty="0"/>
              <a:t>The second requires </a:t>
            </a:r>
            <a:r>
              <a:rPr lang="en-US" dirty="0">
                <a:latin typeface="Times New Roman" panose="02020603050405020304" pitchFamily="18" charset="0"/>
                <a:cs typeface="Times New Roman" panose="02020603050405020304" pitchFamily="18" charset="0"/>
              </a:rPr>
              <a:t>3 × 10 + 3 × 10 000 = 30 030 executions</a:t>
            </a:r>
          </a:p>
          <a:p>
            <a:pPr lvl="1"/>
            <a:r>
              <a:rPr lang="en-US" dirty="0"/>
              <a:t>Suppose we were partitioning </a:t>
            </a:r>
            <a:r>
              <a:rPr lang="en-US" i="1" dirty="0">
                <a:latin typeface="Times New Roman" panose="02020603050405020304" pitchFamily="18" charset="0"/>
                <a:cs typeface="Times New Roman" panose="02020603050405020304" pitchFamily="18" charset="0"/>
              </a:rPr>
              <a:t>n</a:t>
            </a:r>
            <a:r>
              <a:rPr lang="en-US" dirty="0"/>
              <a:t> numbers into </a:t>
            </a:r>
            <a:r>
              <a:rPr lang="en-US" i="1" dirty="0">
                <a:latin typeface="Times New Roman" panose="02020603050405020304" pitchFamily="18" charset="0"/>
                <a:cs typeface="Times New Roman" panose="02020603050405020304" pitchFamily="18" charset="0"/>
              </a:rPr>
              <a:t>m</a:t>
            </a:r>
            <a:r>
              <a:rPr lang="en-US" dirty="0"/>
              <a:t> partitions:</a:t>
            </a:r>
          </a:p>
          <a:p>
            <a:pPr lvl="2"/>
            <a:r>
              <a:rPr lang="en-US" dirty="0"/>
              <a:t>The first requires </a:t>
            </a:r>
            <a:r>
              <a:rPr lang="en-US" i="1" dirty="0" err="1">
                <a:latin typeface="Times New Roman" panose="02020603050405020304" pitchFamily="18" charset="0"/>
                <a:cs typeface="Times New Roman" panose="02020603050405020304" pitchFamily="18" charset="0"/>
              </a:rPr>
              <a:t>mn</a:t>
            </a:r>
            <a:r>
              <a:rPr lang="en-US" dirty="0">
                <a:latin typeface="Times New Roman" panose="02020603050405020304" pitchFamily="18" charset="0"/>
                <a:cs typeface="Times New Roman" panose="02020603050405020304" pitchFamily="18" charset="0"/>
              </a:rPr>
              <a:t> executions</a:t>
            </a:r>
            <a:endParaRPr lang="en-US" i="1" dirty="0"/>
          </a:p>
          <a:p>
            <a:pPr lvl="2"/>
            <a:r>
              <a:rPr lang="en-US" dirty="0"/>
              <a:t>The second requires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3(</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executions</a:t>
            </a:r>
            <a:endParaRPr lang="en-US" dirty="0"/>
          </a:p>
          <a:p>
            <a:pPr lvl="1"/>
            <a:r>
              <a:rPr lang="en-US" dirty="0"/>
              <a:t>If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100 000</a:t>
            </a:r>
            <a:r>
              <a:rPr lang="en-US" dirty="0"/>
              <a:t> and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100</a:t>
            </a:r>
            <a:r>
              <a:rPr lang="en-US" dirty="0"/>
              <a:t> partitions:</a:t>
            </a:r>
          </a:p>
          <a:p>
            <a:pPr lvl="2"/>
            <a:r>
              <a:rPr lang="en-US" dirty="0"/>
              <a:t>The first requires </a:t>
            </a:r>
            <a:r>
              <a:rPr lang="en-US" dirty="0">
                <a:latin typeface="Times New Roman" panose="02020603050405020304" pitchFamily="18" charset="0"/>
                <a:cs typeface="Times New Roman" panose="02020603050405020304" pitchFamily="18" charset="0"/>
              </a:rPr>
              <a:t>10 000 000 executions</a:t>
            </a:r>
            <a:endParaRPr lang="en-US" i="1" dirty="0"/>
          </a:p>
          <a:p>
            <a:pPr lvl="2"/>
            <a:r>
              <a:rPr lang="en-US" dirty="0"/>
              <a:t>The second requires </a:t>
            </a:r>
            <a:r>
              <a:rPr lang="en-US" dirty="0">
                <a:latin typeface="Times New Roman" panose="02020603050405020304" pitchFamily="18" charset="0"/>
                <a:cs typeface="Times New Roman" panose="02020603050405020304" pitchFamily="18" charset="0"/>
              </a:rPr>
              <a:t>300 300</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executions or about 3%</a:t>
            </a:r>
            <a:endParaRPr lang="en-US" dirty="0"/>
          </a:p>
          <a:p>
            <a:pPr lvl="1"/>
            <a:endParaRPr lang="en-US" dirty="0"/>
          </a:p>
          <a:p>
            <a:pPr lvl="1"/>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6812216"/>
      </p:ext>
    </p:extLst>
  </p:cSld>
  <p:clrMapOvr>
    <a:masterClrMapping/>
  </p:clrMapOvr>
  <mc:AlternateContent xmlns:mc="http://schemas.openxmlformats.org/markup-compatibility/2006" xmlns:p14="http://schemas.microsoft.com/office/powerpoint/2010/main">
    <mc:Choice Requires="p14">
      <p:transition spd="slow" p14:dur="2000" advTm="42860"/>
    </mc:Choice>
    <mc:Fallback xmlns="">
      <p:transition spd="slow"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two approaches</a:t>
            </a:r>
            <a:endParaRPr lang="en-CA" dirty="0"/>
          </a:p>
        </p:txBody>
      </p:sp>
      <p:sp>
        <p:nvSpPr>
          <p:cNvPr id="3" name="Content Placeholder 2"/>
          <p:cNvSpPr>
            <a:spLocks noGrp="1"/>
          </p:cNvSpPr>
          <p:nvPr>
            <p:ph idx="1"/>
          </p:nvPr>
        </p:nvSpPr>
        <p:spPr/>
        <p:txBody>
          <a:bodyPr/>
          <a:lstStyle/>
          <a:p>
            <a:r>
              <a:rPr lang="en-US" dirty="0"/>
              <a:t>Is the second approach really more complex?</a:t>
            </a:r>
          </a:p>
          <a:p>
            <a:pPr lvl="1"/>
            <a:r>
              <a:rPr lang="en-US" dirty="0"/>
              <a:t>Not really, as each individual step is easy and straight-forward</a:t>
            </a:r>
          </a:p>
          <a:p>
            <a:pPr lvl="1"/>
            <a:endParaRPr lang="en-US" dirty="0"/>
          </a:p>
          <a:p>
            <a:r>
              <a:rPr lang="en-US" dirty="0"/>
              <a:t>The real problem with such a multi-step approach is if there is a single bug in any of the one algorithms,</a:t>
            </a:r>
            <a:br>
              <a:rPr lang="en-US" dirty="0"/>
            </a:br>
            <a:r>
              <a:rPr lang="en-US" dirty="0"/>
              <a:t>	it may be difficult to isolate exactly where the bug is</a:t>
            </a:r>
          </a:p>
          <a:p>
            <a:pPr lvl="1"/>
            <a:r>
              <a:rPr lang="en-US" dirty="0"/>
              <a:t>Solution?</a:t>
            </a:r>
          </a:p>
          <a:p>
            <a:pPr lvl="2"/>
            <a:r>
              <a:rPr lang="en-US" dirty="0"/>
              <a:t>Start with a small array where you know what the solution is</a:t>
            </a:r>
          </a:p>
          <a:p>
            <a:pPr lvl="2"/>
            <a:r>
              <a:rPr lang="en-US" dirty="0"/>
              <a:t>Work out all the results by hand</a:t>
            </a:r>
          </a:p>
          <a:p>
            <a:pPr lvl="2"/>
            <a:r>
              <a:rPr lang="en-US" dirty="0"/>
              <a:t>Make sure the program has the same values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12331503"/>
      </p:ext>
    </p:extLst>
  </p:cSld>
  <p:clrMapOvr>
    <a:masterClrMapping/>
  </p:clrMapOvr>
  <mc:AlternateContent xmlns:mc="http://schemas.openxmlformats.org/markup-compatibility/2006" xmlns:p14="http://schemas.microsoft.com/office/powerpoint/2010/main">
    <mc:Choice Requires="p14">
      <p:transition spd="slow" p14:dur="2000" advTm="42860"/>
    </mc:Choice>
    <mc:Fallback xmlns="">
      <p:transition spd="slow"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two approaches</a:t>
            </a:r>
            <a:endParaRPr lang="en-CA" dirty="0"/>
          </a:p>
        </p:txBody>
      </p:sp>
      <p:sp>
        <p:nvSpPr>
          <p:cNvPr id="3" name="Content Placeholder 2"/>
          <p:cNvSpPr>
            <a:spLocks noGrp="1"/>
          </p:cNvSpPr>
          <p:nvPr>
            <p:ph idx="1"/>
          </p:nvPr>
        </p:nvSpPr>
        <p:spPr>
          <a:xfrm>
            <a:off x="457200" y="1600200"/>
            <a:ext cx="8579296" cy="4525963"/>
          </a:xfrm>
        </p:spPr>
        <p:txBody>
          <a:bodyPr/>
          <a:lstStyle/>
          <a:p>
            <a:r>
              <a:rPr lang="en-US" dirty="0"/>
              <a:t>For example,</a:t>
            </a:r>
          </a:p>
          <a:p>
            <a:pPr marL="857250" lvl="2" indent="0">
              <a:buNone/>
            </a:pPr>
            <a:r>
              <a:rPr lang="en-US" sz="1700" dirty="0">
                <a:latin typeface="Consolas" panose="020B0609020204030204" pitchFamily="49" charset="0"/>
              </a:rPr>
              <a:t>{?, ?, ?, ?, ?, ?, ?, ?, ?, ?}</a:t>
            </a:r>
          </a:p>
          <a:p>
            <a:pPr marL="857250" lvl="2" indent="0">
              <a:buNone/>
            </a:pPr>
            <a:r>
              <a:rPr lang="en-US" sz="1700" dirty="0">
                <a:latin typeface="Consolas" panose="020B0609020204030204" pitchFamily="49" charset="0"/>
              </a:rPr>
              <a:t>{56.0, 76.0, 3.5, 86.8, 86.7, 96.7, 100.0, 55.6, 36.4, 98.8}</a:t>
            </a:r>
          </a:p>
          <a:p>
            <a:pPr lvl="1"/>
            <a:r>
              <a:rPr lang="en-US" dirty="0"/>
              <a:t>Initialize the </a:t>
            </a:r>
            <a:r>
              <a:rPr lang="en-US" dirty="0">
                <a:latin typeface="Consolas" panose="020B0609020204030204" pitchFamily="49" charset="0"/>
              </a:rPr>
              <a:t>bounds</a:t>
            </a:r>
            <a:r>
              <a:rPr lang="en-US" dirty="0"/>
              <a:t> array:</a:t>
            </a:r>
          </a:p>
          <a:p>
            <a:pPr marL="85725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{0, 0, 0, 0, 0, 0, 0, 0, 0, 0, </a:t>
            </a:r>
            <a:r>
              <a:rPr kumimoji="0" lang="en-US" sz="17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0</a:t>
            </a: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lvl="1"/>
            <a:r>
              <a:rPr lang="en-US" dirty="0"/>
              <a:t>Count the items in each decade:</a:t>
            </a:r>
          </a:p>
          <a:p>
            <a:pPr marL="85725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{1, 0, 0, 1, 0, 2, 0, 1, 2, 3, </a:t>
            </a:r>
            <a:r>
              <a:rPr kumimoji="0" lang="en-US" sz="17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0</a:t>
            </a: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lvl="1"/>
            <a:r>
              <a:rPr lang="en-US" dirty="0"/>
              <a:t>Calculate the running sum:</a:t>
            </a:r>
          </a:p>
          <a:p>
            <a:pPr marL="85725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{0, 1, 1, 1, 2, 2, 4, 4, 5, 7, </a:t>
            </a:r>
            <a:r>
              <a:rPr kumimoji="0" lang="en-US" sz="17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10</a:t>
            </a: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lvl="1"/>
            <a:r>
              <a:rPr lang="en-US" dirty="0"/>
              <a:t>Place items in the correct location:</a:t>
            </a:r>
          </a:p>
          <a:p>
            <a:pPr marL="857250" marR="0" lvl="2" indent="0" algn="l" defTabSz="914400" rtl="0" eaLnBrk="0" fontAlgn="base" latinLnBrk="0" hangingPunct="0">
              <a:lnSpc>
                <a:spcPct val="100000"/>
              </a:lnSpc>
              <a:spcBef>
                <a:spcPct val="20000"/>
              </a:spcBef>
              <a:spcAft>
                <a:spcPct val="0"/>
              </a:spcAft>
              <a:buClrTx/>
              <a:buSzTx/>
              <a:buFont typeface="Arial" charset="0"/>
              <a:buNone/>
              <a:tabLst/>
              <a:defRPr/>
            </a:pPr>
            <a:r>
              <a:rPr lang="en-US" sz="1700" dirty="0">
                <a:latin typeface="Consolas" panose="020B0609020204030204" pitchFamily="49" charset="0"/>
              </a:rPr>
              <a:t>{3.5, 36.4, 56.0, 55.6, 76.0, 86.8, 86.7, 96.7, 100.0, 98.8}</a:t>
            </a:r>
            <a:endPar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endParaRPr>
          </a:p>
          <a:p>
            <a:pPr lvl="1"/>
            <a:r>
              <a:rPr lang="en-US" dirty="0"/>
              <a:t>The running sum should now look like:</a:t>
            </a:r>
          </a:p>
          <a:p>
            <a:pPr marL="857250" marR="0" lvl="2" indent="0" algn="l" defTabSz="914400" rtl="0" eaLnBrk="0" fontAlgn="base" latinLnBrk="0" hangingPunct="0">
              <a:lnSpc>
                <a:spcPct val="100000"/>
              </a:lnSpc>
              <a:spcBef>
                <a:spcPct val="20000"/>
              </a:spcBef>
              <a:spcAft>
                <a:spcPct val="0"/>
              </a:spcAft>
              <a:buClrTx/>
              <a:buSzTx/>
              <a:buFont typeface="Arial" charset="0"/>
              <a:buNone/>
              <a:tabLst/>
              <a:defRPr/>
            </a:pP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{1, 1, 1, 2, 2, 4, 4, 5, 7, 10, </a:t>
            </a:r>
            <a:r>
              <a:rPr kumimoji="0" lang="en-US" sz="1700" b="0" i="0" u="none" strike="noStrike" kern="1200" cap="none" spc="0" normalizeH="0" baseline="0" noProof="0" dirty="0">
                <a:ln>
                  <a:noFill/>
                </a:ln>
                <a:solidFill>
                  <a:srgbClr val="FF0000"/>
                </a:solidFill>
                <a:effectLst/>
                <a:uLnTx/>
                <a:uFillTx/>
                <a:latin typeface="Consolas" panose="020B0609020204030204" pitchFamily="49" charset="0"/>
                <a:ea typeface="+mn-ea"/>
                <a:cs typeface="Arial" pitchFamily="34" charset="0"/>
              </a:rPr>
              <a:t>10</a:t>
            </a:r>
            <a:r>
              <a:rPr kumimoji="0" lang="en-US" sz="17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a:t>
            </a:r>
          </a:p>
          <a:p>
            <a:pPr lvl="2" indent="-342900">
              <a:buFont typeface="Arial" panose="020B0604020202020204" pitchFamily="34" charset="0"/>
              <a:buChar char="•"/>
              <a:defRPr/>
            </a:pPr>
            <a:r>
              <a:rPr lang="en-US" dirty="0">
                <a:solidFill>
                  <a:prstClr val="black"/>
                </a:solidFill>
              </a:rPr>
              <a:t>Revert it back and we’re done</a:t>
            </a: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lvl="1"/>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32170906"/>
      </p:ext>
    </p:extLst>
  </p:cSld>
  <p:clrMapOvr>
    <a:masterClrMapping/>
  </p:clrMapOvr>
  <mc:AlternateContent xmlns:mc="http://schemas.openxmlformats.org/markup-compatibility/2006" xmlns:p14="http://schemas.microsoft.com/office/powerpoint/2010/main">
    <mc:Choice Requires="p14">
      <p:transition spd="slow" p14:dur="2000" advTm="42860"/>
    </mc:Choice>
    <mc:Fallback xmlns="">
      <p:transition spd="slow" advTm="42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414-69F2-4FAB-8893-F2CD1DD1C03B}"/>
              </a:ext>
            </a:extLst>
          </p:cNvPr>
          <p:cNvSpPr>
            <a:spLocks noGrp="1"/>
          </p:cNvSpPr>
          <p:nvPr>
            <p:ph type="title"/>
          </p:nvPr>
        </p:nvSpPr>
        <p:spPr/>
        <p:txBody>
          <a:bodyPr/>
          <a:lstStyle/>
          <a:p>
            <a:r>
              <a:rPr lang="en-US" dirty="0"/>
              <a:t>Another approach?</a:t>
            </a:r>
          </a:p>
        </p:txBody>
      </p:sp>
      <p:sp>
        <p:nvSpPr>
          <p:cNvPr id="3" name="Content Placeholder 2">
            <a:extLst>
              <a:ext uri="{FF2B5EF4-FFF2-40B4-BE49-F238E27FC236}">
                <a16:creationId xmlns:a16="http://schemas.microsoft.com/office/drawing/2014/main" id="{49B2FDF3-4A16-4DD1-A904-F38131D9F914}"/>
              </a:ext>
            </a:extLst>
          </p:cNvPr>
          <p:cNvSpPr>
            <a:spLocks noGrp="1"/>
          </p:cNvSpPr>
          <p:nvPr>
            <p:ph idx="1"/>
          </p:nvPr>
        </p:nvSpPr>
        <p:spPr/>
        <p:txBody>
          <a:bodyPr/>
          <a:lstStyle/>
          <a:p>
            <a:r>
              <a:rPr lang="en-US" dirty="0"/>
              <a:t>Our algorithm now requires:</a:t>
            </a:r>
          </a:p>
          <a:p>
            <a:pPr lvl="1"/>
            <a:r>
              <a:rPr lang="en-US" dirty="0"/>
              <a:t>An additional array with </a:t>
            </a:r>
            <a:r>
              <a:rPr lang="en-US" dirty="0">
                <a:latin typeface="Consolas" panose="020B0609020204030204" pitchFamily="49" charset="0"/>
              </a:rPr>
              <a:t>capacity</a:t>
            </a:r>
            <a:r>
              <a:rPr lang="en-US" dirty="0"/>
              <a:t> entries</a:t>
            </a:r>
          </a:p>
          <a:p>
            <a:pPr lvl="1"/>
            <a:r>
              <a:rPr lang="en-US" dirty="0"/>
              <a:t>Three passes through the array:</a:t>
            </a:r>
          </a:p>
          <a:p>
            <a:pPr lvl="2"/>
            <a:r>
              <a:rPr lang="en-US" dirty="0"/>
              <a:t>To count, to partition, and to copy back</a:t>
            </a:r>
          </a:p>
          <a:p>
            <a:pPr lvl="1"/>
            <a:endParaRPr lang="en-US" dirty="0"/>
          </a:p>
          <a:p>
            <a:r>
              <a:rPr lang="en-US" dirty="0"/>
              <a:t>Can we do better?</a:t>
            </a:r>
          </a:p>
          <a:p>
            <a:pPr lvl="1"/>
            <a:r>
              <a:rPr lang="en-US" dirty="0"/>
              <a:t>We’ll step through another approach that requires:</a:t>
            </a:r>
          </a:p>
          <a:p>
            <a:pPr lvl="2"/>
            <a:r>
              <a:rPr lang="en-US" dirty="0"/>
              <a:t>An additional array of capacity </a:t>
            </a:r>
            <a:r>
              <a:rPr lang="en-US" dirty="0">
                <a:latin typeface="Consolas" panose="020B0609020204030204" pitchFamily="49" charset="0"/>
              </a:rPr>
              <a:t>10</a:t>
            </a:r>
          </a:p>
          <a:p>
            <a:pPr lvl="2"/>
            <a:r>
              <a:rPr lang="en-US" dirty="0"/>
              <a:t>Only two passes through the array of entries to be partitioned</a:t>
            </a:r>
          </a:p>
        </p:txBody>
      </p:sp>
    </p:spTree>
    <p:extLst>
      <p:ext uri="{BB962C8B-B14F-4D97-AF65-F5344CB8AC3E}">
        <p14:creationId xmlns:p14="http://schemas.microsoft.com/office/powerpoint/2010/main" val="337186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414-69F2-4FAB-8893-F2CD1DD1C03B}"/>
              </a:ext>
            </a:extLst>
          </p:cNvPr>
          <p:cNvSpPr>
            <a:spLocks noGrp="1"/>
          </p:cNvSpPr>
          <p:nvPr>
            <p:ph type="title"/>
          </p:nvPr>
        </p:nvSpPr>
        <p:spPr/>
        <p:txBody>
          <a:bodyPr/>
          <a:lstStyle/>
          <a:p>
            <a:r>
              <a:rPr lang="en-US" dirty="0"/>
              <a:t>Another approach?</a:t>
            </a:r>
          </a:p>
        </p:txBody>
      </p:sp>
      <p:sp>
        <p:nvSpPr>
          <p:cNvPr id="3" name="Content Placeholder 2">
            <a:extLst>
              <a:ext uri="{FF2B5EF4-FFF2-40B4-BE49-F238E27FC236}">
                <a16:creationId xmlns:a16="http://schemas.microsoft.com/office/drawing/2014/main" id="{49B2FDF3-4A16-4DD1-A904-F38131D9F914}"/>
              </a:ext>
            </a:extLst>
          </p:cNvPr>
          <p:cNvSpPr>
            <a:spLocks noGrp="1"/>
          </p:cNvSpPr>
          <p:nvPr>
            <p:ph idx="1"/>
          </p:nvPr>
        </p:nvSpPr>
        <p:spPr/>
        <p:txBody>
          <a:bodyPr/>
          <a:lstStyle/>
          <a:p>
            <a:r>
              <a:rPr lang="en-US" dirty="0"/>
              <a:t>Let’s make a copy of most of the </a:t>
            </a:r>
            <a:r>
              <a:rPr lang="en-US" dirty="0">
                <a:latin typeface="Consolas" panose="020B0609020204030204" pitchFamily="49" charset="0"/>
              </a:rPr>
              <a:t>bounds[11]</a:t>
            </a:r>
            <a:r>
              <a:rPr lang="en-US" dirty="0"/>
              <a:t> array:</a:t>
            </a:r>
          </a:p>
          <a:p>
            <a:pPr lvl="1"/>
            <a:r>
              <a:rPr lang="en-US" dirty="0"/>
              <a:t>Call it </a:t>
            </a:r>
            <a:r>
              <a:rPr lang="en-US" dirty="0" err="1">
                <a:latin typeface="Consolas" panose="020B0609020204030204" pitchFamily="49" charset="0"/>
              </a:rPr>
              <a:t>next_index</a:t>
            </a:r>
            <a:r>
              <a:rPr lang="en-US" dirty="0">
                <a:latin typeface="Consolas" panose="020B0609020204030204" pitchFamily="49" charset="0"/>
              </a:rPr>
              <a:t>[10]</a:t>
            </a:r>
          </a:p>
          <a:p>
            <a:r>
              <a:rPr lang="en-US" dirty="0"/>
              <a:t>We will use </a:t>
            </a:r>
            <a:r>
              <a:rPr lang="en-US" dirty="0" err="1">
                <a:latin typeface="Consolas" panose="020B0609020204030204" pitchFamily="49" charset="0"/>
              </a:rPr>
              <a:t>next_index</a:t>
            </a:r>
            <a:r>
              <a:rPr lang="en-US" dirty="0">
                <a:latin typeface="Consolas" panose="020B0609020204030204" pitchFamily="49" charset="0"/>
              </a:rPr>
              <a:t>[k]</a:t>
            </a:r>
            <a:r>
              <a:rPr lang="en-US" dirty="0"/>
              <a:t> to determine where to place the next</a:t>
            </a:r>
            <a:br>
              <a:rPr lang="en-US" dirty="0"/>
            </a:br>
            <a:r>
              <a:rPr lang="en-US" dirty="0"/>
              <a:t>entry that appears in the </a:t>
            </a:r>
            <a:r>
              <a:rPr lang="en-US" i="1" dirty="0">
                <a:latin typeface="Times New Roman" panose="02020603050405020304" pitchFamily="18" charset="0"/>
                <a:cs typeface="Times New Roman" panose="02020603050405020304" pitchFamily="18" charset="0"/>
              </a:rPr>
              <a:t>k</a:t>
            </a:r>
            <a:r>
              <a:rPr lang="en-US" baseline="30000" dirty="0"/>
              <a:t>th</a:t>
            </a:r>
            <a:r>
              <a:rPr lang="en-US" dirty="0"/>
              <a:t> decade</a:t>
            </a:r>
          </a:p>
          <a:p>
            <a:pPr lvl="1"/>
            <a:r>
              <a:rPr lang="en-US" dirty="0"/>
              <a:t>If </a:t>
            </a:r>
            <a:r>
              <a:rPr lang="en-US" dirty="0" err="1">
                <a:latin typeface="Consolas" panose="020B0609020204030204" pitchFamily="49" charset="0"/>
              </a:rPr>
              <a:t>next_index</a:t>
            </a:r>
            <a:r>
              <a:rPr lang="en-US" dirty="0">
                <a:latin typeface="Consolas" panose="020B0609020204030204" pitchFamily="49" charset="0"/>
              </a:rPr>
              <a:t>[k] != bounds[k + 1]</a:t>
            </a:r>
            <a:r>
              <a:rPr lang="en-US" dirty="0"/>
              <a:t>,</a:t>
            </a:r>
            <a:br>
              <a:rPr lang="en-US" dirty="0"/>
            </a:br>
            <a:r>
              <a:rPr lang="en-US" dirty="0"/>
              <a:t>	the item at that location has not yet been moved to its </a:t>
            </a:r>
            <a:br>
              <a:rPr lang="en-US" dirty="0"/>
            </a:br>
            <a:r>
              <a:rPr lang="en-US" dirty="0"/>
              <a:t>   correct partition</a:t>
            </a:r>
          </a:p>
          <a:p>
            <a:pPr lvl="2"/>
            <a:r>
              <a:rPr lang="en-US" dirty="0"/>
              <a:t>Determine where that entry should be (call it </a:t>
            </a:r>
            <a:r>
              <a:rPr lang="en-US" dirty="0" err="1">
                <a:latin typeface="Consolas" panose="020B0609020204030204" pitchFamily="49" charset="0"/>
              </a:rPr>
              <a:t>idx</a:t>
            </a:r>
            <a:r>
              <a:rPr lang="en-US" dirty="0"/>
              <a:t>) and then swap</a:t>
            </a:r>
            <a:br>
              <a:rPr lang="en-US" dirty="0"/>
            </a:br>
            <a:r>
              <a:rPr lang="en-US" dirty="0" err="1">
                <a:latin typeface="Consolas" panose="020B0609020204030204" pitchFamily="49" charset="0"/>
              </a:rPr>
              <a:t>next_index</a:t>
            </a:r>
            <a:r>
              <a:rPr lang="en-US" dirty="0">
                <a:latin typeface="Consolas" panose="020B0609020204030204" pitchFamily="49" charset="0"/>
              </a:rPr>
              <a:t>[k]</a:t>
            </a:r>
            <a:r>
              <a:rPr lang="en-US" dirty="0"/>
              <a:t> and </a:t>
            </a:r>
            <a:r>
              <a:rPr lang="en-US" dirty="0" err="1">
                <a:latin typeface="Consolas" panose="020B0609020204030204" pitchFamily="49" charset="0"/>
              </a:rPr>
              <a:t>next_index</a:t>
            </a:r>
            <a:r>
              <a:rPr lang="en-US" dirty="0">
                <a:latin typeface="Consolas" panose="020B0609020204030204" pitchFamily="49" charset="0"/>
              </a:rPr>
              <a:t>[</a:t>
            </a:r>
            <a:r>
              <a:rPr lang="en-US" dirty="0" err="1">
                <a:latin typeface="Consolas" panose="020B0609020204030204" pitchFamily="49" charset="0"/>
              </a:rPr>
              <a:t>idx</a:t>
            </a:r>
            <a:r>
              <a:rPr lang="en-US" dirty="0">
                <a:latin typeface="Consolas" panose="020B0609020204030204" pitchFamily="49" charset="0"/>
              </a:rPr>
              <a:t>]</a:t>
            </a:r>
            <a:r>
              <a:rPr lang="en-US" dirty="0"/>
              <a:t>,</a:t>
            </a:r>
            <a:br>
              <a:rPr lang="en-US" dirty="0"/>
            </a:br>
            <a:r>
              <a:rPr lang="en-US" dirty="0"/>
              <a:t>then increment </a:t>
            </a:r>
            <a:r>
              <a:rPr lang="en-US" dirty="0" err="1">
                <a:latin typeface="Consolas" panose="020B0609020204030204" pitchFamily="49" charset="0"/>
              </a:rPr>
              <a:t>next_index</a:t>
            </a:r>
            <a:r>
              <a:rPr lang="en-US" dirty="0">
                <a:latin typeface="Consolas" panose="020B0609020204030204" pitchFamily="49" charset="0"/>
              </a:rPr>
              <a:t>[</a:t>
            </a:r>
            <a:r>
              <a:rPr lang="en-US" dirty="0" err="1">
                <a:latin typeface="Consolas" panose="020B0609020204030204" pitchFamily="49" charset="0"/>
              </a:rPr>
              <a:t>idx</a:t>
            </a:r>
            <a:r>
              <a:rPr lang="en-US" dirty="0">
                <a:latin typeface="Consolas" panose="020B0609020204030204" pitchFamily="49" charset="0"/>
              </a:rPr>
              <a:t>]</a:t>
            </a:r>
          </a:p>
          <a:p>
            <a:pPr lvl="1"/>
            <a:r>
              <a:rPr lang="en-US" dirty="0"/>
              <a:t>Continue until </a:t>
            </a:r>
            <a:r>
              <a:rPr lang="en-US" dirty="0" err="1">
                <a:latin typeface="Consolas" panose="020B0609020204030204" pitchFamily="49" charset="0"/>
              </a:rPr>
              <a:t>next_index</a:t>
            </a:r>
            <a:r>
              <a:rPr lang="en-US" dirty="0">
                <a:latin typeface="Consolas" panose="020B0609020204030204" pitchFamily="49" charset="0"/>
              </a:rPr>
              <a:t>[k] == bounds[k + 1]</a:t>
            </a:r>
            <a:r>
              <a:rPr lang="en-US" dirty="0"/>
              <a:t> for all </a:t>
            </a:r>
            <a:r>
              <a:rPr lang="en-US" i="1" dirty="0">
                <a:latin typeface="Times New Roman" panose="02020603050405020304" pitchFamily="18" charset="0"/>
                <a:cs typeface="Times New Roman" panose="02020603050405020304" pitchFamily="18" charset="0"/>
              </a:rPr>
              <a:t>k</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880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C1CF-9D05-4149-9267-AFC05499E41B}"/>
              </a:ext>
            </a:extLst>
          </p:cNvPr>
          <p:cNvSpPr>
            <a:spLocks noGrp="1"/>
          </p:cNvSpPr>
          <p:nvPr>
            <p:ph type="title"/>
          </p:nvPr>
        </p:nvSpPr>
        <p:spPr/>
        <p:txBody>
          <a:bodyPr/>
          <a:lstStyle/>
          <a:p>
            <a:r>
              <a:rPr lang="en-US" dirty="0"/>
              <a:t>Final approach</a:t>
            </a:r>
          </a:p>
        </p:txBody>
      </p:sp>
      <p:sp>
        <p:nvSpPr>
          <p:cNvPr id="3" name="Content Placeholder 2">
            <a:extLst>
              <a:ext uri="{FF2B5EF4-FFF2-40B4-BE49-F238E27FC236}">
                <a16:creationId xmlns:a16="http://schemas.microsoft.com/office/drawing/2014/main" id="{36B24A6E-3BA5-44DD-BA87-9C11A86550B2}"/>
              </a:ext>
            </a:extLst>
          </p:cNvPr>
          <p:cNvSpPr>
            <a:spLocks noGrp="1"/>
          </p:cNvSpPr>
          <p:nvPr>
            <p:ph idx="1"/>
          </p:nvPr>
        </p:nvSpPr>
        <p:spPr>
          <a:xfrm>
            <a:off x="179512" y="1600200"/>
            <a:ext cx="4536504" cy="4525963"/>
          </a:xfrm>
        </p:spPr>
        <p:txBody>
          <a:bodyPr>
            <a:noAutofit/>
          </a:bodyPr>
          <a:lstStyle/>
          <a:p>
            <a:pPr marL="0" indent="0">
              <a:buNone/>
            </a:pPr>
            <a:r>
              <a:rPr lang="en-US" sz="1100" dirty="0">
                <a:latin typeface="Consolas" panose="020B0609020204030204" pitchFamily="49" charset="0"/>
              </a:rPr>
              <a:t>void </a:t>
            </a:r>
            <a:r>
              <a:rPr lang="en-US" sz="1100" dirty="0" err="1">
                <a:latin typeface="Consolas" panose="020B0609020204030204" pitchFamily="49" charset="0"/>
              </a:rPr>
              <a:t>decade_partition</a:t>
            </a:r>
            <a:r>
              <a:rPr lang="en-US" sz="1100" dirty="0">
                <a:latin typeface="Consolas" panose="020B0609020204030204" pitchFamily="49" charset="0"/>
              </a:rPr>
              <a:t>( double      array[],</a:t>
            </a:r>
          </a:p>
          <a:p>
            <a:pPr marL="0" indent="0">
              <a:buNone/>
            </a:pPr>
            <a:r>
              <a:rPr lang="en-US" sz="1100" dirty="0">
                <a:latin typeface="Consolas" panose="020B0609020204030204" pitchFamily="49" charset="0"/>
              </a:rPr>
              <a:t>                       std::</a:t>
            </a:r>
            <a:r>
              <a:rPr lang="en-US" sz="1100" dirty="0" err="1">
                <a:latin typeface="Consolas" panose="020B0609020204030204" pitchFamily="49" charset="0"/>
              </a:rPr>
              <a:t>size_t</a:t>
            </a:r>
            <a:r>
              <a:rPr lang="en-US" sz="1100" dirty="0">
                <a:latin typeface="Consolas" panose="020B0609020204030204" pitchFamily="49" charset="0"/>
              </a:rPr>
              <a:t> bounds[11],</a:t>
            </a:r>
          </a:p>
          <a:p>
            <a:pPr marL="0" indent="0">
              <a:buNone/>
            </a:pPr>
            <a:r>
              <a:rPr lang="en-US" sz="1100" dirty="0">
                <a:latin typeface="Consolas" panose="020B0609020204030204" pitchFamily="49" charset="0"/>
              </a:rPr>
              <a:t>                       std::</a:t>
            </a:r>
            <a:r>
              <a:rPr lang="en-US" sz="1100" dirty="0" err="1">
                <a:latin typeface="Consolas" panose="020B0609020204030204" pitchFamily="49" charset="0"/>
              </a:rPr>
              <a:t>size_t</a:t>
            </a:r>
            <a:r>
              <a:rPr lang="en-US" sz="1100" dirty="0">
                <a:latin typeface="Consolas" panose="020B0609020204030204" pitchFamily="49" charset="0"/>
              </a:rPr>
              <a:t> capacity ) {</a:t>
            </a:r>
          </a:p>
          <a:p>
            <a:pPr marL="0" indent="0">
              <a:buNone/>
            </a:pPr>
            <a:r>
              <a:rPr lang="en-US" sz="1100" dirty="0">
                <a:latin typeface="Consolas" panose="020B0609020204030204" pitchFamily="49" charset="0"/>
              </a:rPr>
              <a:t>    for ( std::</a:t>
            </a:r>
            <a:r>
              <a:rPr lang="en-US" sz="1100" dirty="0" err="1">
                <a:latin typeface="Consolas" panose="020B0609020204030204" pitchFamily="49" charset="0"/>
              </a:rPr>
              <a:t>size_t</a:t>
            </a:r>
            <a:r>
              <a:rPr lang="en-US" sz="1100" dirty="0">
                <a:latin typeface="Consolas" panose="020B0609020204030204" pitchFamily="49" charset="0"/>
              </a:rPr>
              <a:t> </a:t>
            </a:r>
            <a:r>
              <a:rPr lang="en-US" sz="1100" dirty="0" err="1">
                <a:latin typeface="Consolas" panose="020B0609020204030204" pitchFamily="49" charset="0"/>
              </a:rPr>
              <a:t>idx</a:t>
            </a:r>
            <a:r>
              <a:rPr lang="en-US" sz="1100" dirty="0">
                <a:latin typeface="Consolas" panose="020B0609020204030204" pitchFamily="49" charset="0"/>
              </a:rPr>
              <a:t>{ 0 }; </a:t>
            </a:r>
            <a:r>
              <a:rPr lang="en-US" sz="1100" dirty="0" err="1">
                <a:latin typeface="Consolas" panose="020B0609020204030204" pitchFamily="49" charset="0"/>
              </a:rPr>
              <a:t>idx</a:t>
            </a:r>
            <a:r>
              <a:rPr lang="en-US" sz="1100" dirty="0">
                <a:latin typeface="Consolas" panose="020B0609020204030204" pitchFamily="49" charset="0"/>
              </a:rPr>
              <a:t> &lt; 10; ++</a:t>
            </a:r>
            <a:r>
              <a:rPr lang="en-US" sz="1100" dirty="0" err="1">
                <a:latin typeface="Consolas" panose="020B0609020204030204" pitchFamily="49" charset="0"/>
              </a:rPr>
              <a:t>idx</a:t>
            </a:r>
            <a:r>
              <a:rPr lang="en-US" sz="1100" dirty="0">
                <a:latin typeface="Consolas" panose="020B0609020204030204" pitchFamily="49" charset="0"/>
              </a:rPr>
              <a:t> ) {</a:t>
            </a:r>
          </a:p>
          <a:p>
            <a:pPr marL="0" indent="0">
              <a:buNone/>
            </a:pPr>
            <a:r>
              <a:rPr lang="en-US" sz="1100" dirty="0">
                <a:latin typeface="Consolas" panose="020B0609020204030204" pitchFamily="49" charset="0"/>
              </a:rPr>
              <a:t>        bounds[</a:t>
            </a:r>
            <a:r>
              <a:rPr lang="en-US" sz="1100" dirty="0" err="1">
                <a:latin typeface="Consolas" panose="020B0609020204030204" pitchFamily="49" charset="0"/>
              </a:rPr>
              <a:t>idx</a:t>
            </a:r>
            <a:r>
              <a:rPr lang="en-US" sz="1100" dirty="0">
                <a:latin typeface="Consolas" panose="020B0609020204030204" pitchFamily="49" charset="0"/>
              </a:rPr>
              <a:t>] = 0;</a:t>
            </a:r>
          </a:p>
          <a:p>
            <a:pPr marL="0" indent="0">
              <a:buNone/>
            </a:pP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for ( std::</a:t>
            </a:r>
            <a:r>
              <a:rPr lang="en-US" sz="1100" dirty="0" err="1">
                <a:latin typeface="Consolas" panose="020B0609020204030204" pitchFamily="49" charset="0"/>
              </a:rPr>
              <a:t>size_t</a:t>
            </a:r>
            <a:r>
              <a:rPr lang="en-US" sz="1100" dirty="0">
                <a:latin typeface="Consolas" panose="020B0609020204030204" pitchFamily="49" charset="0"/>
              </a:rPr>
              <a:t> k{ 0 }; k &lt; capacity; ++k ) {</a:t>
            </a:r>
          </a:p>
          <a:p>
            <a:pPr marL="0" indent="0">
              <a:buNone/>
            </a:pPr>
            <a:r>
              <a:rPr lang="en-US" sz="1100" dirty="0">
                <a:latin typeface="Consolas" panose="020B0609020204030204" pitchFamily="49" charset="0"/>
              </a:rPr>
              <a:t>        std::</a:t>
            </a:r>
            <a:r>
              <a:rPr lang="en-US" sz="1100" dirty="0" err="1">
                <a:latin typeface="Consolas" panose="020B0609020204030204" pitchFamily="49" charset="0"/>
              </a:rPr>
              <a:t>size_t</a:t>
            </a:r>
            <a:r>
              <a:rPr lang="en-US" sz="1100" dirty="0">
                <a:latin typeface="Consolas" panose="020B0609020204030204" pitchFamily="49" charset="0"/>
              </a:rPr>
              <a:t> </a:t>
            </a:r>
            <a:r>
              <a:rPr lang="en-US" sz="1100" dirty="0" err="1">
                <a:latin typeface="Consolas" panose="020B0609020204030204" pitchFamily="49" charset="0"/>
              </a:rPr>
              <a:t>idx</a:t>
            </a:r>
            <a:r>
              <a:rPr lang="en-US" sz="1100" dirty="0">
                <a:latin typeface="Consolas" panose="020B0609020204030204" pitchFamily="49" charset="0"/>
              </a:rPr>
              <a:t>{ std::round(</a:t>
            </a:r>
          </a:p>
          <a:p>
            <a:pPr marL="0" indent="0">
              <a:buNone/>
            </a:pPr>
            <a:r>
              <a:rPr lang="en-US" sz="1100" dirty="0">
                <a:latin typeface="Consolas" panose="020B0609020204030204" pitchFamily="49" charset="0"/>
              </a:rPr>
              <a:t>            array[k]/10.0</a:t>
            </a:r>
          </a:p>
          <a:p>
            <a:pPr marL="0" indent="0">
              <a:buNone/>
            </a:pPr>
            <a:r>
              <a:rPr lang="en-US" sz="1100" dirty="0">
                <a:latin typeface="Consolas" panose="020B0609020204030204" pitchFamily="49" charset="0"/>
              </a:rPr>
              <a:t>        )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++bounds[</a:t>
            </a:r>
            <a:r>
              <a:rPr lang="en-US" sz="1100" dirty="0" err="1">
                <a:latin typeface="Consolas" panose="020B0609020204030204" pitchFamily="49" charset="0"/>
              </a:rPr>
              <a:t>idx</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bounds[10] = capacity;</a:t>
            </a:r>
          </a:p>
          <a:p>
            <a:pPr marL="0" indent="0">
              <a:buNone/>
            </a:pPr>
            <a:endParaRPr lang="en-US" sz="1100" dirty="0">
              <a:latin typeface="Consolas" panose="020B0609020204030204" pitchFamily="49" charset="0"/>
            </a:endParaRPr>
          </a:p>
          <a:p>
            <a:pPr marL="0" indent="0">
              <a:buNone/>
            </a:pPr>
            <a:r>
              <a:rPr lang="en-US" sz="1100" dirty="0">
                <a:latin typeface="Consolas" panose="020B0609020204030204" pitchFamily="49" charset="0"/>
              </a:rPr>
              <a:t>    for ( std::</a:t>
            </a:r>
            <a:r>
              <a:rPr lang="en-US" sz="1100" dirty="0" err="1">
                <a:latin typeface="Consolas" panose="020B0609020204030204" pitchFamily="49" charset="0"/>
              </a:rPr>
              <a:t>size_t</a:t>
            </a:r>
            <a:r>
              <a:rPr lang="en-US" sz="1100" dirty="0">
                <a:latin typeface="Consolas" panose="020B0609020204030204" pitchFamily="49" charset="0"/>
              </a:rPr>
              <a:t> </a:t>
            </a:r>
            <a:r>
              <a:rPr lang="en-US" sz="1100" dirty="0" err="1">
                <a:latin typeface="Consolas" panose="020B0609020204030204" pitchFamily="49" charset="0"/>
              </a:rPr>
              <a:t>idx</a:t>
            </a:r>
            <a:r>
              <a:rPr lang="en-US" sz="1100" dirty="0">
                <a:latin typeface="Consolas" panose="020B0609020204030204" pitchFamily="49" charset="0"/>
              </a:rPr>
              <a:t>{ 9 }; </a:t>
            </a:r>
            <a:r>
              <a:rPr lang="en-US" sz="1100" dirty="0" err="1">
                <a:latin typeface="Consolas" panose="020B0609020204030204" pitchFamily="49" charset="0"/>
              </a:rPr>
              <a:t>idx</a:t>
            </a:r>
            <a:r>
              <a:rPr lang="en-US" sz="1100" dirty="0">
                <a:latin typeface="Consolas" panose="020B0609020204030204" pitchFamily="49" charset="0"/>
              </a:rPr>
              <a:t> &gt; 0; --</a:t>
            </a:r>
            <a:r>
              <a:rPr lang="en-US" sz="1100" dirty="0" err="1">
                <a:latin typeface="Consolas" panose="020B0609020204030204" pitchFamily="49" charset="0"/>
              </a:rPr>
              <a:t>idx</a:t>
            </a:r>
            <a:r>
              <a:rPr lang="en-US" sz="1100" dirty="0">
                <a:latin typeface="Consolas" panose="020B0609020204030204" pitchFamily="49" charset="0"/>
              </a:rPr>
              <a:t> ) {</a:t>
            </a:r>
          </a:p>
          <a:p>
            <a:pPr marL="0" indent="0">
              <a:buNone/>
            </a:pPr>
            <a:r>
              <a:rPr lang="en-US" sz="1100" dirty="0">
                <a:latin typeface="Consolas" panose="020B0609020204030204" pitchFamily="49" charset="0"/>
              </a:rPr>
              <a:t>        bounds[</a:t>
            </a:r>
            <a:r>
              <a:rPr lang="en-US" sz="1100" dirty="0" err="1">
                <a:latin typeface="Consolas" panose="020B0609020204030204" pitchFamily="49" charset="0"/>
              </a:rPr>
              <a:t>idx</a:t>
            </a:r>
            <a:r>
              <a:rPr lang="en-US" sz="1100" dirty="0">
                <a:latin typeface="Consolas" panose="020B0609020204030204" pitchFamily="49" charset="0"/>
              </a:rPr>
              <a:t>] = bounds[</a:t>
            </a:r>
            <a:r>
              <a:rPr lang="en-US" sz="1100" dirty="0" err="1">
                <a:latin typeface="Consolas" panose="020B0609020204030204" pitchFamily="49" charset="0"/>
              </a:rPr>
              <a:t>idx</a:t>
            </a:r>
            <a:r>
              <a:rPr lang="en-US" sz="1100" dirty="0">
                <a:latin typeface="Consolas" panose="020B0609020204030204" pitchFamily="49" charset="0"/>
              </a:rPr>
              <a:t> + 1] - bounds[</a:t>
            </a:r>
            <a:r>
              <a:rPr lang="en-US" sz="1100" dirty="0" err="1">
                <a:latin typeface="Consolas" panose="020B0609020204030204" pitchFamily="49" charset="0"/>
              </a:rPr>
              <a:t>idx</a:t>
            </a:r>
            <a:r>
              <a:rPr lang="en-US" sz="1100" dirty="0">
                <a:latin typeface="Consolas" panose="020B0609020204030204" pitchFamily="49" charset="0"/>
              </a:rPr>
              <a:t>];</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a:t>
            </a:r>
          </a:p>
          <a:p>
            <a:pPr marL="0" indent="0">
              <a:buNone/>
            </a:pPr>
            <a:r>
              <a:rPr lang="en-US" sz="1100" dirty="0">
                <a:latin typeface="Consolas" panose="020B0609020204030204" pitchFamily="49" charset="0"/>
              </a:rPr>
              <a:t>    bounds[0] = 0;</a:t>
            </a:r>
          </a:p>
        </p:txBody>
      </p:sp>
      <p:sp>
        <p:nvSpPr>
          <p:cNvPr id="4" name="Content Placeholder 2">
            <a:extLst>
              <a:ext uri="{FF2B5EF4-FFF2-40B4-BE49-F238E27FC236}">
                <a16:creationId xmlns:a16="http://schemas.microsoft.com/office/drawing/2014/main" id="{5CE8C88B-C17A-4772-9F52-AE8D3F84A733}"/>
              </a:ext>
            </a:extLst>
          </p:cNvPr>
          <p:cNvSpPr txBox="1">
            <a:spLocks/>
          </p:cNvSpPr>
          <p:nvPr/>
        </p:nvSpPr>
        <p:spPr bwMode="auto">
          <a:xfrm>
            <a:off x="4572000" y="1988840"/>
            <a:ext cx="4469245" cy="33024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a:solidFill>
                  <a:srgbClr val="0070C0"/>
                </a:solidFill>
                <a:latin typeface="Consolas" panose="020B0609020204030204" pitchFamily="49" charset="0"/>
              </a:rPr>
              <a:t>    // Copy the 'bounds' array</a:t>
            </a:r>
          </a:p>
          <a:p>
            <a:pPr marL="0" indent="0">
              <a:buNone/>
            </a:pPr>
            <a:r>
              <a:rPr lang="en-US" sz="1100" dirty="0">
                <a:solidFill>
                  <a:srgbClr val="0070C0"/>
                </a:solidFill>
                <a:latin typeface="Consolas" panose="020B0609020204030204" pitchFamily="49" charset="0"/>
              </a:rPr>
              <a:t>    std::</a:t>
            </a:r>
            <a:r>
              <a:rPr lang="en-US" sz="1100" dirty="0" err="1">
                <a:solidFill>
                  <a:srgbClr val="0070C0"/>
                </a:solidFill>
                <a:latin typeface="Consolas" panose="020B0609020204030204" pitchFamily="49" charset="0"/>
              </a:rPr>
              <a:t>size_t</a:t>
            </a:r>
            <a:r>
              <a:rPr lang="en-US" sz="1100" dirty="0">
                <a:solidFill>
                  <a:srgbClr val="0070C0"/>
                </a:solidFill>
                <a:latin typeface="Consolas" panose="020B0609020204030204" pitchFamily="49" charset="0"/>
              </a:rPr>
              <a:t> </a:t>
            </a:r>
            <a:r>
              <a:rPr lang="en-US" sz="1100" dirty="0" err="1">
                <a:solidFill>
                  <a:srgbClr val="0070C0"/>
                </a:solidFill>
                <a:latin typeface="Consolas" panose="020B0609020204030204" pitchFamily="49" charset="0"/>
              </a:rPr>
              <a:t>next_index</a:t>
            </a:r>
            <a:r>
              <a:rPr lang="en-US" sz="1100" dirty="0">
                <a:solidFill>
                  <a:srgbClr val="0070C0"/>
                </a:solidFill>
                <a:latin typeface="Consolas" panose="020B0609020204030204" pitchFamily="49" charset="0"/>
              </a:rPr>
              <a:t>[10];</a:t>
            </a:r>
          </a:p>
          <a:p>
            <a:pPr marL="0" indent="0">
              <a:buNone/>
            </a:pPr>
            <a:endParaRPr lang="en-US" sz="1100" dirty="0">
              <a:solidFill>
                <a:srgbClr val="0070C0"/>
              </a:solidFill>
              <a:latin typeface="Consolas" panose="020B0609020204030204" pitchFamily="49" charset="0"/>
            </a:endParaRPr>
          </a:p>
          <a:p>
            <a:pPr marL="0" indent="0">
              <a:buNone/>
            </a:pPr>
            <a:r>
              <a:rPr lang="en-US" sz="1100" dirty="0">
                <a:solidFill>
                  <a:srgbClr val="0070C0"/>
                </a:solidFill>
                <a:latin typeface="Consolas" panose="020B0609020204030204" pitchFamily="49" charset="0"/>
              </a:rPr>
              <a:t>    for ( std::</a:t>
            </a:r>
            <a:r>
              <a:rPr lang="en-US" sz="1100" dirty="0" err="1">
                <a:solidFill>
                  <a:srgbClr val="0070C0"/>
                </a:solidFill>
                <a:latin typeface="Consolas" panose="020B0609020204030204" pitchFamily="49" charset="0"/>
              </a:rPr>
              <a:t>size_t</a:t>
            </a:r>
            <a:r>
              <a:rPr lang="en-US" sz="1100" dirty="0">
                <a:solidFill>
                  <a:srgbClr val="0070C0"/>
                </a:solidFill>
                <a:latin typeface="Consolas" panose="020B0609020204030204" pitchFamily="49" charset="0"/>
              </a:rPr>
              <a:t> </a:t>
            </a:r>
            <a:r>
              <a:rPr lang="en-US" sz="1100" dirty="0" err="1">
                <a:solidFill>
                  <a:srgbClr val="0070C0"/>
                </a:solidFill>
                <a:latin typeface="Consolas" panose="020B0609020204030204" pitchFamily="49" charset="0"/>
              </a:rPr>
              <a:t>idx</a:t>
            </a:r>
            <a:r>
              <a:rPr lang="en-US" sz="1100" dirty="0">
                <a:solidFill>
                  <a:srgbClr val="0070C0"/>
                </a:solidFill>
                <a:latin typeface="Consolas" panose="020B0609020204030204" pitchFamily="49" charset="0"/>
              </a:rPr>
              <a:t>{ 0 }; </a:t>
            </a:r>
            <a:r>
              <a:rPr lang="en-US" sz="1100" dirty="0" err="1">
                <a:solidFill>
                  <a:srgbClr val="0070C0"/>
                </a:solidFill>
                <a:latin typeface="Consolas" panose="020B0609020204030204" pitchFamily="49" charset="0"/>
              </a:rPr>
              <a:t>idx</a:t>
            </a:r>
            <a:r>
              <a:rPr lang="en-US" sz="1100" dirty="0">
                <a:solidFill>
                  <a:srgbClr val="0070C0"/>
                </a:solidFill>
                <a:latin typeface="Consolas" panose="020B0609020204030204" pitchFamily="49" charset="0"/>
              </a:rPr>
              <a:t> &lt; 10; ++</a:t>
            </a:r>
            <a:r>
              <a:rPr lang="en-US" sz="1100" dirty="0" err="1">
                <a:solidFill>
                  <a:srgbClr val="0070C0"/>
                </a:solidFill>
                <a:latin typeface="Consolas" panose="020B0609020204030204" pitchFamily="49" charset="0"/>
              </a:rPr>
              <a:t>idx</a:t>
            </a:r>
            <a:r>
              <a:rPr lang="en-US" sz="1100" dirty="0">
                <a:solidFill>
                  <a:srgbClr val="0070C0"/>
                </a:solidFill>
                <a:latin typeface="Consolas" panose="020B0609020204030204" pitchFamily="49" charset="0"/>
              </a:rPr>
              <a:t> ) {</a:t>
            </a:r>
          </a:p>
          <a:p>
            <a:pPr marL="0" indent="0">
              <a:buNone/>
            </a:pPr>
            <a:r>
              <a:rPr lang="en-US" sz="1100" dirty="0">
                <a:solidFill>
                  <a:srgbClr val="0070C0"/>
                </a:solidFill>
                <a:latin typeface="Consolas" panose="020B0609020204030204" pitchFamily="49" charset="0"/>
              </a:rPr>
              <a:t>        </a:t>
            </a:r>
            <a:r>
              <a:rPr lang="en-US" sz="1100" dirty="0" err="1">
                <a:solidFill>
                  <a:srgbClr val="0070C0"/>
                </a:solidFill>
                <a:latin typeface="Consolas" panose="020B0609020204030204" pitchFamily="49" charset="0"/>
              </a:rPr>
              <a:t>next_index</a:t>
            </a:r>
            <a:r>
              <a:rPr lang="en-US" sz="1100" dirty="0">
                <a:solidFill>
                  <a:srgbClr val="0070C0"/>
                </a:solidFill>
                <a:latin typeface="Consolas" panose="020B0609020204030204" pitchFamily="49" charset="0"/>
              </a:rPr>
              <a:t>[</a:t>
            </a:r>
            <a:r>
              <a:rPr lang="en-US" sz="1100" dirty="0" err="1">
                <a:solidFill>
                  <a:srgbClr val="0070C0"/>
                </a:solidFill>
                <a:latin typeface="Consolas" panose="020B0609020204030204" pitchFamily="49" charset="0"/>
              </a:rPr>
              <a:t>idx</a:t>
            </a:r>
            <a:r>
              <a:rPr lang="en-US" sz="1100" dirty="0">
                <a:solidFill>
                  <a:srgbClr val="0070C0"/>
                </a:solidFill>
                <a:latin typeface="Consolas" panose="020B0609020204030204" pitchFamily="49" charset="0"/>
              </a:rPr>
              <a:t>] = bounds[</a:t>
            </a:r>
            <a:r>
              <a:rPr lang="en-US" sz="1100" dirty="0" err="1">
                <a:solidFill>
                  <a:srgbClr val="0070C0"/>
                </a:solidFill>
                <a:latin typeface="Consolas" panose="020B0609020204030204" pitchFamily="49" charset="0"/>
              </a:rPr>
              <a:t>idx</a:t>
            </a:r>
            <a:r>
              <a:rPr lang="en-US" sz="1100" dirty="0">
                <a:solidFill>
                  <a:srgbClr val="0070C0"/>
                </a:solidFill>
                <a:latin typeface="Consolas" panose="020B0609020204030204" pitchFamily="49" charset="0"/>
              </a:rPr>
              <a:t>];</a:t>
            </a:r>
          </a:p>
          <a:p>
            <a:pPr marL="0" indent="0">
              <a:buNone/>
            </a:pPr>
            <a:r>
              <a:rPr lang="en-US" sz="1100" dirty="0">
                <a:solidFill>
                  <a:srgbClr val="0070C0"/>
                </a:solidFill>
                <a:latin typeface="Consolas" panose="020B0609020204030204" pitchFamily="49" charset="0"/>
              </a:rPr>
              <a:t>    }</a:t>
            </a:r>
          </a:p>
          <a:p>
            <a:pPr marL="0" indent="0">
              <a:buNone/>
            </a:pPr>
            <a:endParaRPr lang="en-US" sz="1100" dirty="0">
              <a:latin typeface="Consolas" panose="020B0609020204030204" pitchFamily="49" charset="0"/>
            </a:endParaRPr>
          </a:p>
          <a:p>
            <a:pPr marL="0" indent="0">
              <a:buNone/>
            </a:pPr>
            <a:r>
              <a:rPr lang="en-US" sz="1100" dirty="0">
                <a:solidFill>
                  <a:srgbClr val="FF0000"/>
                </a:solidFill>
                <a:latin typeface="Consolas" panose="020B0609020204030204" pitchFamily="49" charset="0"/>
              </a:rPr>
              <a:t>    // Keep going until all partitions are full</a:t>
            </a:r>
          </a:p>
          <a:p>
            <a:pPr marL="0" indent="0">
              <a:buNone/>
            </a:pPr>
            <a:r>
              <a:rPr lang="en-US" sz="1100" dirty="0">
                <a:solidFill>
                  <a:srgbClr val="FF0000"/>
                </a:solidFill>
                <a:latin typeface="Consolas" panose="020B0609020204030204" pitchFamily="49" charset="0"/>
              </a:rPr>
              <a:t>    for ( std::</a:t>
            </a:r>
            <a:r>
              <a:rPr lang="en-US" sz="1100" dirty="0" err="1">
                <a:solidFill>
                  <a:srgbClr val="FF0000"/>
                </a:solidFill>
                <a:latin typeface="Consolas" panose="020B0609020204030204" pitchFamily="49" charset="0"/>
              </a:rPr>
              <a:t>size_t</a:t>
            </a:r>
            <a:r>
              <a:rPr lang="en-US" sz="1100" dirty="0">
                <a:solidFill>
                  <a:srgbClr val="FF0000"/>
                </a:solidFill>
                <a:latin typeface="Consolas" panose="020B0609020204030204" pitchFamily="49" charset="0"/>
              </a:rPr>
              <a:t> k{ 0 }; k &lt; 10; ++k ) {</a:t>
            </a:r>
          </a:p>
          <a:p>
            <a:pPr marL="0" indent="0">
              <a:buNone/>
            </a:pPr>
            <a:r>
              <a:rPr lang="en-US" sz="1100" dirty="0">
                <a:solidFill>
                  <a:srgbClr val="FF0000"/>
                </a:solidFill>
                <a:latin typeface="Consolas" panose="020B0609020204030204" pitchFamily="49" charset="0"/>
              </a:rPr>
              <a:t>        while ( </a:t>
            </a:r>
            <a:r>
              <a:rPr lang="en-US" sz="1100" dirty="0" err="1">
                <a:solidFill>
                  <a:srgbClr val="FF0000"/>
                </a:solidFill>
                <a:latin typeface="Consolas" panose="020B0609020204030204" pitchFamily="49" charset="0"/>
              </a:rPr>
              <a:t>next_index</a:t>
            </a:r>
            <a:r>
              <a:rPr lang="en-US" sz="1100" dirty="0">
                <a:solidFill>
                  <a:srgbClr val="FF0000"/>
                </a:solidFill>
                <a:latin typeface="Consolas" panose="020B0609020204030204" pitchFamily="49" charset="0"/>
              </a:rPr>
              <a:t>[k] != bounds[k + 1] ) {</a:t>
            </a:r>
          </a:p>
          <a:p>
            <a:pPr marL="0" indent="0">
              <a:buNone/>
            </a:pPr>
            <a:r>
              <a:rPr lang="en-US" sz="1100" dirty="0">
                <a:solidFill>
                  <a:srgbClr val="FF0000"/>
                </a:solidFill>
                <a:latin typeface="Consolas" panose="020B0609020204030204" pitchFamily="49" charset="0"/>
              </a:rPr>
              <a:t>            std::</a:t>
            </a:r>
            <a:r>
              <a:rPr lang="en-US" sz="1100" dirty="0" err="1">
                <a:solidFill>
                  <a:srgbClr val="FF0000"/>
                </a:solidFill>
                <a:latin typeface="Consolas" panose="020B0609020204030204" pitchFamily="49" charset="0"/>
              </a:rPr>
              <a:t>size_t</a:t>
            </a:r>
            <a:r>
              <a:rPr lang="en-US" sz="1100" dirty="0">
                <a:solidFill>
                  <a:srgbClr val="FF0000"/>
                </a:solidFill>
                <a:latin typeface="Consolas" panose="020B0609020204030204" pitchFamily="49" charset="0"/>
              </a:rPr>
              <a:t> </a:t>
            </a:r>
            <a:r>
              <a:rPr lang="en-US" sz="1100" dirty="0" err="1">
                <a:solidFill>
                  <a:srgbClr val="FF0000"/>
                </a:solidFill>
                <a:latin typeface="Consolas" panose="020B0609020204030204" pitchFamily="49" charset="0"/>
              </a:rPr>
              <a:t>idx</a:t>
            </a:r>
            <a:r>
              <a:rPr lang="en-US" sz="1100" dirty="0">
                <a:solidFill>
                  <a:srgbClr val="FF0000"/>
                </a:solidFill>
                <a:latin typeface="Consolas" panose="020B0609020204030204" pitchFamily="49" charset="0"/>
              </a:rPr>
              <a:t>{ std::round(</a:t>
            </a:r>
          </a:p>
          <a:p>
            <a:pPr marL="0" indent="0">
              <a:buNone/>
            </a:pPr>
            <a:r>
              <a:rPr lang="en-US" sz="1100" dirty="0">
                <a:solidFill>
                  <a:srgbClr val="FF0000"/>
                </a:solidFill>
                <a:latin typeface="Consolas" panose="020B0609020204030204" pitchFamily="49" charset="0"/>
              </a:rPr>
              <a:t>                array[</a:t>
            </a:r>
            <a:r>
              <a:rPr lang="en-US" sz="1100" dirty="0" err="1">
                <a:solidFill>
                  <a:srgbClr val="FF0000"/>
                </a:solidFill>
                <a:latin typeface="Consolas" panose="020B0609020204030204" pitchFamily="49" charset="0"/>
              </a:rPr>
              <a:t>next_index</a:t>
            </a:r>
            <a:r>
              <a:rPr lang="en-US" sz="1100" dirty="0">
                <a:solidFill>
                  <a:srgbClr val="FF0000"/>
                </a:solidFill>
                <a:latin typeface="Consolas" panose="020B0609020204030204" pitchFamily="49" charset="0"/>
              </a:rPr>
              <a:t>[k]]/10.0</a:t>
            </a:r>
          </a:p>
          <a:p>
            <a:pPr marL="0" indent="0">
              <a:buNone/>
            </a:pPr>
            <a:r>
              <a:rPr lang="en-US" sz="1100" dirty="0">
                <a:solidFill>
                  <a:srgbClr val="FF0000"/>
                </a:solidFill>
                <a:latin typeface="Consolas" panose="020B0609020204030204" pitchFamily="49" charset="0"/>
              </a:rPr>
              <a:t>            ) };</a:t>
            </a:r>
          </a:p>
          <a:p>
            <a:pPr marL="0" indent="0">
              <a:buNone/>
            </a:pPr>
            <a:endParaRPr lang="en-US" sz="1100" dirty="0">
              <a:solidFill>
                <a:srgbClr val="FF0000"/>
              </a:solidFill>
              <a:latin typeface="Consolas" panose="020B0609020204030204" pitchFamily="49" charset="0"/>
            </a:endParaRPr>
          </a:p>
          <a:p>
            <a:pPr marL="0" indent="0">
              <a:buNone/>
            </a:pPr>
            <a:r>
              <a:rPr lang="en-US" sz="1100" dirty="0">
                <a:solidFill>
                  <a:srgbClr val="FF0000"/>
                </a:solidFill>
                <a:latin typeface="Consolas" panose="020B0609020204030204" pitchFamily="49" charset="0"/>
              </a:rPr>
              <a:t>            std::swap(</a:t>
            </a:r>
          </a:p>
          <a:p>
            <a:pPr marL="0" indent="0">
              <a:buNone/>
            </a:pPr>
            <a:r>
              <a:rPr lang="en-US" sz="1100" dirty="0">
                <a:solidFill>
                  <a:srgbClr val="FF0000"/>
                </a:solidFill>
                <a:latin typeface="Consolas" panose="020B0609020204030204" pitchFamily="49" charset="0"/>
              </a:rPr>
              <a:t>                array[</a:t>
            </a:r>
            <a:r>
              <a:rPr lang="en-US" sz="1100" dirty="0" err="1">
                <a:solidFill>
                  <a:srgbClr val="FF0000"/>
                </a:solidFill>
                <a:latin typeface="Consolas" panose="020B0609020204030204" pitchFamily="49" charset="0"/>
              </a:rPr>
              <a:t>next_index</a:t>
            </a:r>
            <a:r>
              <a:rPr lang="en-US" sz="1100" dirty="0">
                <a:solidFill>
                  <a:srgbClr val="FF0000"/>
                </a:solidFill>
                <a:latin typeface="Consolas" panose="020B0609020204030204" pitchFamily="49" charset="0"/>
              </a:rPr>
              <a:t>[k]],</a:t>
            </a:r>
          </a:p>
          <a:p>
            <a:pPr marL="0" indent="0">
              <a:buNone/>
            </a:pPr>
            <a:r>
              <a:rPr lang="en-US" sz="1100" dirty="0">
                <a:solidFill>
                  <a:srgbClr val="FF0000"/>
                </a:solidFill>
                <a:latin typeface="Consolas" panose="020B0609020204030204" pitchFamily="49" charset="0"/>
              </a:rPr>
              <a:t>                array[</a:t>
            </a:r>
            <a:r>
              <a:rPr lang="en-US" sz="1100" dirty="0" err="1">
                <a:solidFill>
                  <a:srgbClr val="FF0000"/>
                </a:solidFill>
                <a:latin typeface="Consolas" panose="020B0609020204030204" pitchFamily="49" charset="0"/>
              </a:rPr>
              <a:t>next_index</a:t>
            </a:r>
            <a:r>
              <a:rPr lang="en-US" sz="1100" dirty="0">
                <a:solidFill>
                  <a:srgbClr val="FF0000"/>
                </a:solidFill>
                <a:latin typeface="Consolas" panose="020B0609020204030204" pitchFamily="49" charset="0"/>
              </a:rPr>
              <a:t>[</a:t>
            </a:r>
            <a:r>
              <a:rPr lang="en-US" sz="1100" dirty="0" err="1">
                <a:solidFill>
                  <a:srgbClr val="FF0000"/>
                </a:solidFill>
                <a:latin typeface="Consolas" panose="020B0609020204030204" pitchFamily="49" charset="0"/>
              </a:rPr>
              <a:t>idx</a:t>
            </a:r>
            <a:r>
              <a:rPr lang="en-US" sz="1100" dirty="0">
                <a:solidFill>
                  <a:srgbClr val="FF0000"/>
                </a:solidFill>
                <a:latin typeface="Consolas" panose="020B0609020204030204" pitchFamily="49" charset="0"/>
              </a:rPr>
              <a:t>]]</a:t>
            </a:r>
          </a:p>
          <a:p>
            <a:pPr marL="0" indent="0">
              <a:buNone/>
            </a:pPr>
            <a:r>
              <a:rPr lang="en-US" sz="1100" dirty="0">
                <a:solidFill>
                  <a:srgbClr val="FF0000"/>
                </a:solidFill>
                <a:latin typeface="Consolas" panose="020B0609020204030204" pitchFamily="49" charset="0"/>
              </a:rPr>
              <a:t>            );</a:t>
            </a:r>
          </a:p>
          <a:p>
            <a:pPr marL="0" indent="0">
              <a:buNone/>
            </a:pPr>
            <a:endParaRPr lang="en-US" sz="1100" dirty="0">
              <a:solidFill>
                <a:srgbClr val="FF0000"/>
              </a:solidFill>
              <a:latin typeface="Consolas" panose="020B0609020204030204" pitchFamily="49" charset="0"/>
            </a:endParaRPr>
          </a:p>
          <a:p>
            <a:pPr marL="0" indent="0">
              <a:buNone/>
            </a:pPr>
            <a:r>
              <a:rPr lang="en-US" sz="1100" dirty="0">
                <a:solidFill>
                  <a:srgbClr val="FF0000"/>
                </a:solidFill>
                <a:latin typeface="Consolas" panose="020B0609020204030204" pitchFamily="49" charset="0"/>
              </a:rPr>
              <a:t>            ++</a:t>
            </a:r>
            <a:r>
              <a:rPr lang="en-US" sz="1100" dirty="0" err="1">
                <a:solidFill>
                  <a:srgbClr val="FF0000"/>
                </a:solidFill>
                <a:latin typeface="Consolas" panose="020B0609020204030204" pitchFamily="49" charset="0"/>
              </a:rPr>
              <a:t>next_index</a:t>
            </a:r>
            <a:r>
              <a:rPr lang="en-US" sz="1100" dirty="0">
                <a:solidFill>
                  <a:srgbClr val="FF0000"/>
                </a:solidFill>
                <a:latin typeface="Consolas" panose="020B0609020204030204" pitchFamily="49" charset="0"/>
              </a:rPr>
              <a:t>[</a:t>
            </a:r>
            <a:r>
              <a:rPr lang="en-US" sz="1100" dirty="0" err="1">
                <a:solidFill>
                  <a:srgbClr val="FF0000"/>
                </a:solidFill>
                <a:latin typeface="Consolas" panose="020B0609020204030204" pitchFamily="49" charset="0"/>
              </a:rPr>
              <a:t>idx</a:t>
            </a:r>
            <a:r>
              <a:rPr lang="en-US" sz="1100" dirty="0">
                <a:solidFill>
                  <a:srgbClr val="FF0000"/>
                </a:solidFill>
                <a:latin typeface="Consolas" panose="020B0609020204030204" pitchFamily="49" charset="0"/>
              </a:rPr>
              <a:t>];</a:t>
            </a:r>
          </a:p>
          <a:p>
            <a:pPr marL="0" indent="0">
              <a:buNone/>
            </a:pPr>
            <a:r>
              <a:rPr lang="en-US" sz="1100" dirty="0">
                <a:solidFill>
                  <a:srgbClr val="FF0000"/>
                </a:solidFill>
                <a:latin typeface="Consolas" panose="020B0609020204030204" pitchFamily="49" charset="0"/>
              </a:rPr>
              <a:t>        }</a:t>
            </a:r>
          </a:p>
          <a:p>
            <a:pPr marL="0" indent="0">
              <a:buNone/>
            </a:pPr>
            <a:r>
              <a:rPr lang="en-US" sz="1100" dirty="0">
                <a:solidFill>
                  <a:srgbClr val="FF0000"/>
                </a:solidFill>
                <a:latin typeface="Consolas" panose="020B0609020204030204" pitchFamily="49" charset="0"/>
              </a:rPr>
              <a:t>    }</a:t>
            </a:r>
          </a:p>
          <a:p>
            <a:pPr marL="0" indent="0">
              <a:buNone/>
            </a:pPr>
            <a:r>
              <a:rPr lang="en-US" sz="1100" dirty="0">
                <a:latin typeface="Consolas" panose="020B0609020204030204" pitchFamily="49" charset="0"/>
              </a:rPr>
              <a:t>}</a:t>
            </a:r>
          </a:p>
        </p:txBody>
      </p:sp>
    </p:spTree>
    <p:extLst>
      <p:ext uri="{BB962C8B-B14F-4D97-AF65-F5344CB8AC3E}">
        <p14:creationId xmlns:p14="http://schemas.microsoft.com/office/powerpoint/2010/main" val="3460161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Generalization</a:t>
            </a:r>
          </a:p>
        </p:txBody>
      </p:sp>
      <p:sp>
        <p:nvSpPr>
          <p:cNvPr id="3" name="Content Placeholder 2"/>
          <p:cNvSpPr>
            <a:spLocks noGrp="1"/>
          </p:cNvSpPr>
          <p:nvPr>
            <p:ph idx="1"/>
          </p:nvPr>
        </p:nvSpPr>
        <p:spPr/>
        <p:txBody>
          <a:bodyPr/>
          <a:lstStyle/>
          <a:p>
            <a:r>
              <a:rPr lang="en-CA" dirty="0"/>
              <a:t>We hard-coded the partitioning algorithm into our routine</a:t>
            </a:r>
          </a:p>
          <a:p>
            <a:pPr lvl="1"/>
            <a:r>
              <a:rPr lang="en-CA" dirty="0"/>
              <a:t>Can we do better?</a:t>
            </a:r>
          </a:p>
          <a:p>
            <a:pPr marL="57150" indent="0">
              <a:buNone/>
            </a:pPr>
            <a:r>
              <a:rPr lang="en-US" sz="2000" dirty="0">
                <a:latin typeface="Consolas" panose="020B0609020204030204" pitchFamily="49" charset="0"/>
              </a:rPr>
              <a:t>void </a:t>
            </a:r>
            <a:r>
              <a:rPr lang="en-US" sz="2000" dirty="0" err="1">
                <a:latin typeface="Consolas" panose="020B0609020204030204" pitchFamily="49" charset="0"/>
              </a:rPr>
              <a:t>decade_partition</a:t>
            </a:r>
            <a:r>
              <a:rPr lang="en-US" sz="2000" dirty="0">
                <a:latin typeface="Consolas" panose="020B0609020204030204" pitchFamily="49" charset="0"/>
              </a:rPr>
              <a:t>(</a:t>
            </a:r>
          </a:p>
          <a:p>
            <a:pPr marL="57150" indent="0">
              <a:buNone/>
            </a:pPr>
            <a:r>
              <a:rPr lang="en-US" dirty="0">
                <a:latin typeface="Consolas" panose="020B0609020204030204" pitchFamily="49" charset="0"/>
              </a:rPr>
              <a:t>    </a:t>
            </a:r>
            <a:r>
              <a:rPr lang="en-US" sz="2000" dirty="0">
                <a:latin typeface="Consolas" panose="020B0609020204030204" pitchFamily="49" charset="0"/>
              </a:rPr>
              <a:t>double      array[],</a:t>
            </a:r>
          </a:p>
          <a:p>
            <a:pPr marL="57150" indent="0">
              <a:buNone/>
            </a:pPr>
            <a:r>
              <a:rPr lang="en-US" sz="2000" dirty="0">
                <a:latin typeface="Consolas" panose="020B0609020204030204" pitchFamily="49" charset="0"/>
              </a:rPr>
              <a:t>    std::</a:t>
            </a:r>
            <a:r>
              <a:rPr lang="en-US" sz="2000" dirty="0" err="1">
                <a:latin typeface="Consolas" panose="020B0609020204030204" pitchFamily="49" charset="0"/>
              </a:rPr>
              <a:t>size_t</a:t>
            </a:r>
            <a:r>
              <a:rPr lang="en-US" sz="2000" dirty="0">
                <a:latin typeface="Consolas" panose="020B0609020204030204" pitchFamily="49" charset="0"/>
              </a:rPr>
              <a:t> capacity,</a:t>
            </a:r>
          </a:p>
          <a:p>
            <a:pPr marL="57150" indent="0">
              <a:buNone/>
            </a:pPr>
            <a:r>
              <a:rPr lang="en-US" dirty="0">
                <a:latin typeface="Consolas" panose="020B0609020204030204" pitchFamily="49" charset="0"/>
              </a:rPr>
              <a:t>    </a:t>
            </a:r>
            <a:r>
              <a:rPr lang="en-US" sz="2000" dirty="0">
                <a:latin typeface="Consolas" panose="020B0609020204030204" pitchFamily="49" charset="0"/>
              </a:rPr>
              <a:t>std::</a:t>
            </a:r>
            <a:r>
              <a:rPr lang="en-US" sz="2000" dirty="0" err="1">
                <a:latin typeface="Consolas" panose="020B0609020204030204" pitchFamily="49" charset="0"/>
              </a:rPr>
              <a:t>size_t</a:t>
            </a:r>
            <a:r>
              <a:rPr lang="en-US" sz="2000" dirty="0">
                <a:latin typeface="Consolas" panose="020B0609020204030204" pitchFamily="49" charset="0"/>
              </a:rPr>
              <a:t> bounds[],</a:t>
            </a:r>
          </a:p>
          <a:p>
            <a:pPr marL="57150"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a:t>
            </a:r>
            <a:r>
              <a:rPr lang="en-US" dirty="0" err="1">
                <a:latin typeface="Consolas" panose="020B0609020204030204" pitchFamily="49" charset="0"/>
              </a:rPr>
              <a:t>num_partitions</a:t>
            </a:r>
            <a:r>
              <a:rPr lang="en-US" dirty="0">
                <a:latin typeface="Consolas" panose="020B0609020204030204" pitchFamily="49" charset="0"/>
              </a:rPr>
              <a:t>,</a:t>
            </a:r>
          </a:p>
          <a:p>
            <a:pPr marL="57150" indent="0">
              <a:buNone/>
            </a:pPr>
            <a:r>
              <a:rPr lang="en-US" sz="2000" dirty="0">
                <a:latin typeface="Consolas" panose="020B0609020204030204" pitchFamily="49" charset="0"/>
              </a:rPr>
              <a:t>    std::function&lt;std::</a:t>
            </a:r>
            <a:r>
              <a:rPr lang="en-US" sz="2000" dirty="0" err="1">
                <a:latin typeface="Consolas" panose="020B0609020204030204" pitchFamily="49" charset="0"/>
              </a:rPr>
              <a:t>size_t</a:t>
            </a:r>
            <a:r>
              <a:rPr lang="en-US" dirty="0">
                <a:latin typeface="Consolas" panose="020B0609020204030204" pitchFamily="49" charset="0"/>
              </a:rPr>
              <a:t>(double)&gt; </a:t>
            </a:r>
            <a:r>
              <a:rPr lang="en-US" dirty="0" err="1">
                <a:latin typeface="Consolas" panose="020B0609020204030204" pitchFamily="49" charset="0"/>
              </a:rPr>
              <a:t>to_index</a:t>
            </a:r>
            <a:r>
              <a:rPr lang="en-US" sz="2000" dirty="0">
                <a:latin typeface="Consolas" panose="020B0609020204030204" pitchFamily="49" charset="0"/>
              </a:rPr>
              <a:t> );</a:t>
            </a:r>
          </a:p>
          <a:p>
            <a:pPr lvl="1"/>
            <a:endParaRPr lang="en-CA" dirty="0"/>
          </a:p>
          <a:p>
            <a:pPr lvl="1"/>
            <a:r>
              <a:rPr lang="en-CA" dirty="0"/>
              <a:t>The </a:t>
            </a:r>
            <a:r>
              <a:rPr lang="en-US" sz="2000" dirty="0" err="1">
                <a:latin typeface="Consolas" panose="020B0609020204030204" pitchFamily="49" charset="0"/>
              </a:rPr>
              <a:t>to_index</a:t>
            </a:r>
            <a:r>
              <a:rPr lang="en-US" sz="2000" dirty="0">
                <a:latin typeface="Consolas" panose="020B0609020204030204" pitchFamily="49" charset="0"/>
              </a:rPr>
              <a:t>(…)</a:t>
            </a:r>
            <a:r>
              <a:rPr lang="en-CA" dirty="0"/>
              <a:t> function takes a double and returns a partition number between </a:t>
            </a:r>
            <a:r>
              <a:rPr lang="en-CA" dirty="0">
                <a:latin typeface="Consolas" panose="020B0609020204030204" pitchFamily="49" charset="0"/>
              </a:rPr>
              <a:t>0</a:t>
            </a:r>
            <a:r>
              <a:rPr lang="en-CA" dirty="0"/>
              <a:t> and </a:t>
            </a:r>
            <a:r>
              <a:rPr lang="en-CA" dirty="0" err="1">
                <a:latin typeface="Consolas" panose="020B0609020204030204" pitchFamily="49" charset="0"/>
              </a:rPr>
              <a:t>num_partitions</a:t>
            </a:r>
            <a:r>
              <a:rPr lang="en-CA" dirty="0">
                <a:latin typeface="Consolas" panose="020B0609020204030204" pitchFamily="49" charset="0"/>
              </a:rPr>
              <a:t> - 1</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6361208"/>
      </p:ext>
    </p:extLst>
  </p:cSld>
  <p:clrMapOvr>
    <a:masterClrMapping/>
  </p:clrMapOvr>
  <mc:AlternateContent xmlns:mc="http://schemas.openxmlformats.org/markup-compatibility/2006" xmlns:p14="http://schemas.microsoft.com/office/powerpoint/2010/main">
    <mc:Choice Requires="p14">
      <p:transition spd="slow" p14:dur="2000" advTm="174022"/>
    </mc:Choice>
    <mc:Fallback xmlns="">
      <p:transition spd="slow" advTm="17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Described non-binary partitioning</a:t>
            </a:r>
          </a:p>
          <a:p>
            <a:pPr lvl="1"/>
            <a:r>
              <a:rPr lang="en-US" dirty="0"/>
              <a:t>Observed that the most obvious solution is not always the best</a:t>
            </a:r>
          </a:p>
          <a:p>
            <a:pPr lvl="1"/>
            <a:r>
              <a:rPr lang="en-US" dirty="0"/>
              <a:t>Seen how there are many different implementations for different algorithms, sometimes even within another algorithm</a:t>
            </a:r>
          </a:p>
          <a:p>
            <a:pPr lvl="1"/>
            <a:r>
              <a:rPr lang="en-US" dirty="0"/>
              <a:t>Seen that a more efficient algorithm may not always be more complex</a:t>
            </a:r>
          </a:p>
          <a:p>
            <a:pPr lvl="2"/>
            <a:r>
              <a:rPr lang="en-US" dirty="0"/>
              <a:t>The first and second approaches were similar</a:t>
            </a:r>
          </a:p>
          <a:p>
            <a:pPr lvl="3"/>
            <a:r>
              <a:rPr lang="en-US" dirty="0"/>
              <a:t>The second did not require a second array</a:t>
            </a:r>
          </a:p>
          <a:p>
            <a:pPr lvl="2"/>
            <a:r>
              <a:rPr lang="en-US" dirty="0"/>
              <a:t>The third approach was better than the second, but much longer</a:t>
            </a:r>
          </a:p>
          <a:p>
            <a:pPr lvl="2"/>
            <a:r>
              <a:rPr lang="en-US" dirty="0"/>
              <a:t>The last approach was better than the third, and more </a:t>
            </a:r>
            <a:r>
              <a:rPr lang="en-US" dirty="0" err="1"/>
              <a:t>sussinct</a:t>
            </a:r>
            <a:endParaRPr lang="en-CA" dirty="0"/>
          </a:p>
          <a:p>
            <a:pPr lvl="1"/>
            <a:endParaRPr lang="en-CA" dirty="0"/>
          </a:p>
          <a:p>
            <a:pPr lvl="1"/>
            <a:endParaRPr lang="en-CA"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174022"/>
    </mc:Choice>
    <mc:Fallback xmlns="">
      <p:transition spd="slow" advTm="17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https://en.wikipedia.org/wiki/Partition_of_a_set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Non-binary partitions</a:t>
            </a:r>
          </a:p>
        </p:txBody>
      </p:sp>
      <p:sp>
        <p:nvSpPr>
          <p:cNvPr id="3" name="Content Placeholder 2"/>
          <p:cNvSpPr>
            <a:spLocks noGrp="1"/>
          </p:cNvSpPr>
          <p:nvPr>
            <p:ph idx="1"/>
          </p:nvPr>
        </p:nvSpPr>
        <p:spPr/>
        <p:txBody>
          <a:bodyPr/>
          <a:lstStyle/>
          <a:p>
            <a:r>
              <a:rPr lang="en-CA" dirty="0"/>
              <a:t>We have seen algorithms for partitioning entries of an array so that all entries satisfying a condition come first, and all entries that do not come second, or vice versa</a:t>
            </a:r>
          </a:p>
          <a:p>
            <a:pPr lvl="1"/>
            <a:r>
              <a:rPr lang="en-CA" dirty="0"/>
              <a:t>This is a </a:t>
            </a:r>
            <a:r>
              <a:rPr lang="en-CA" i="1" dirty="0"/>
              <a:t>binary</a:t>
            </a:r>
            <a:r>
              <a:rPr lang="en-CA" dirty="0"/>
              <a:t> partition: only two possibilities</a:t>
            </a:r>
          </a:p>
          <a:p>
            <a:pPr lvl="1"/>
            <a:endParaRPr lang="en-CA" dirty="0"/>
          </a:p>
          <a:p>
            <a:r>
              <a:rPr lang="en-CA" dirty="0"/>
              <a:t>Suppose there multiple partitions:</a:t>
            </a:r>
          </a:p>
          <a:p>
            <a:pPr lvl="1"/>
            <a:r>
              <a:rPr lang="en-CA" dirty="0"/>
              <a:t>For example, given </a:t>
            </a:r>
            <a:r>
              <a:rPr lang="en-CA" i="1" dirty="0">
                <a:latin typeface="Times New Roman" panose="02020603050405020304" pitchFamily="18" charset="0"/>
                <a:cs typeface="Times New Roman" panose="02020603050405020304" pitchFamily="18" charset="0"/>
              </a:rPr>
              <a:t>n</a:t>
            </a:r>
            <a:r>
              <a:rPr lang="en-CA" dirty="0"/>
              <a:t> numbers in the range </a:t>
            </a:r>
            <a:r>
              <a:rPr lang="en-CA" dirty="0">
                <a:latin typeface="Times New Roman" panose="02020603050405020304" pitchFamily="18" charset="0"/>
                <a:cs typeface="Times New Roman" panose="02020603050405020304" pitchFamily="18" charset="0"/>
              </a:rPr>
              <a:t>[0, 100)</a:t>
            </a:r>
            <a:r>
              <a:rPr lang="en-CA" dirty="0"/>
              <a:t>,</a:t>
            </a:r>
            <a:br>
              <a:rPr lang="en-CA" dirty="0"/>
            </a:br>
            <a:r>
              <a:rPr lang="en-CA" dirty="0"/>
              <a:t>	partition the numbers so:</a:t>
            </a:r>
          </a:p>
          <a:p>
            <a:pPr lvl="2"/>
            <a:r>
              <a:rPr lang="en-CA" dirty="0"/>
              <a:t>Those in </a:t>
            </a:r>
            <a:r>
              <a:rPr lang="en-CA" dirty="0">
                <a:latin typeface="Times New Roman" panose="02020603050405020304" pitchFamily="18" charset="0"/>
                <a:cs typeface="Times New Roman" panose="02020603050405020304" pitchFamily="18" charset="0"/>
              </a:rPr>
              <a:t>[  0, 10)</a:t>
            </a:r>
            <a:r>
              <a:rPr lang="en-CA" dirty="0"/>
              <a:t> come first,</a:t>
            </a:r>
          </a:p>
          <a:p>
            <a:pPr lvl="2"/>
            <a:r>
              <a:rPr lang="en-CA" dirty="0"/>
              <a:t>Those in </a:t>
            </a:r>
            <a:r>
              <a:rPr lang="en-CA" dirty="0">
                <a:latin typeface="Times New Roman" panose="02020603050405020304" pitchFamily="18" charset="0"/>
                <a:cs typeface="Times New Roman" panose="02020603050405020304" pitchFamily="18" charset="0"/>
              </a:rPr>
              <a:t>[10, 20)</a:t>
            </a:r>
            <a:r>
              <a:rPr lang="en-CA" dirty="0"/>
              <a:t> come next,</a:t>
            </a:r>
          </a:p>
          <a:p>
            <a:pPr marL="457200" lvl="1" indent="0">
              <a:buNone/>
            </a:pPr>
            <a:r>
              <a:rPr lang="en-CA" dirty="0"/>
              <a:t>     and so on until those in </a:t>
            </a:r>
            <a:r>
              <a:rPr lang="en-CA" dirty="0">
                <a:latin typeface="Times New Roman" panose="02020603050405020304" pitchFamily="18" charset="0"/>
                <a:cs typeface="Times New Roman" panose="02020603050405020304" pitchFamily="18" charset="0"/>
              </a:rPr>
              <a:t>[90, 100)</a:t>
            </a:r>
            <a:r>
              <a:rPr lang="en-CA" dirty="0"/>
              <a:t> come last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Recall that </a:t>
            </a:r>
            <a:r>
              <a:rPr kumimoji="0" lang="en-CA"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CA"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CA" sz="19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CA"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en-CA" sz="19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CA" sz="1900" b="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includes all numbers </a:t>
            </a:r>
            <a:r>
              <a:rPr kumimoji="0" lang="en-CA" sz="1900" b="0" i="1"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a:t>
            </a:r>
            <a:r>
              <a:rPr kumimoji="0" lang="en-CA" sz="1900" b="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such that </a:t>
            </a:r>
            <a:r>
              <a:rPr kumimoji="0" lang="en-CA" sz="19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en-CA" sz="19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&lt; </a:t>
            </a:r>
            <a:r>
              <a:rPr lang="en-CA" i="1" dirty="0">
                <a:latin typeface="Times New Roman" panose="02020603050405020304" pitchFamily="18" charset="0"/>
                <a:cs typeface="Times New Roman" panose="02020603050405020304" pitchFamily="18" charset="0"/>
              </a:rPr>
              <a:t>b</a:t>
            </a:r>
            <a:r>
              <a:rPr kumimoji="0" lang="en-CA" sz="1900" b="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a:t>
            </a:r>
            <a:endPar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457200" lvl="1"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xmlns:p14="http://schemas.microsoft.com/office/powerpoint/2010/main">
    <mc:Choice Requires="p14">
      <p:transition spd="slow" p14:dur="2000" advTm="24816"/>
    </mc:Choice>
    <mc:Fallback xmlns="">
      <p:transition spd="slow" advTm="24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Non-binary partitions</a:t>
            </a:r>
          </a:p>
        </p:txBody>
      </p:sp>
      <p:sp>
        <p:nvSpPr>
          <p:cNvPr id="3" name="Content Placeholder 2"/>
          <p:cNvSpPr>
            <a:spLocks noGrp="1"/>
          </p:cNvSpPr>
          <p:nvPr>
            <p:ph idx="1"/>
          </p:nvPr>
        </p:nvSpPr>
        <p:spPr/>
        <p:txBody>
          <a:bodyPr/>
          <a:lstStyle/>
          <a:p>
            <a:r>
              <a:rPr lang="en-US" dirty="0"/>
              <a:t>Here is the function prototype:</a:t>
            </a:r>
          </a:p>
          <a:p>
            <a:pPr marL="457200" lvl="1" indent="0">
              <a:buNone/>
            </a:pPr>
            <a:r>
              <a:rPr lang="en-US" dirty="0">
                <a:latin typeface="Consolas" panose="020B0609020204030204" pitchFamily="49" charset="0"/>
              </a:rPr>
              <a:t>void </a:t>
            </a:r>
            <a:r>
              <a:rPr lang="en-US" dirty="0" err="1">
                <a:latin typeface="Consolas" panose="020B0609020204030204" pitchFamily="49" charset="0"/>
              </a:rPr>
              <a:t>decade_partition</a:t>
            </a:r>
            <a:r>
              <a:rPr lang="en-US" dirty="0">
                <a:latin typeface="Consolas" panose="020B0609020204030204" pitchFamily="49" charset="0"/>
              </a:rPr>
              <a:t>( double      array[],</a:t>
            </a:r>
          </a:p>
          <a:p>
            <a:pPr marL="457200" lvl="1"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bounds[11],</a:t>
            </a:r>
          </a:p>
          <a:p>
            <a:pPr marL="457200" lvl="1" indent="0">
              <a:buNone/>
            </a:pPr>
            <a:r>
              <a:rPr lang="en-US" dirty="0">
                <a:latin typeface="Consolas" panose="020B0609020204030204" pitchFamily="49" charset="0"/>
              </a:rPr>
              <a:t>                       std::</a:t>
            </a:r>
            <a:r>
              <a:rPr lang="en-US" dirty="0" err="1">
                <a:latin typeface="Consolas" panose="020B0609020204030204" pitchFamily="49" charset="0"/>
              </a:rPr>
              <a:t>size_t</a:t>
            </a:r>
            <a:r>
              <a:rPr lang="en-US" dirty="0">
                <a:latin typeface="Consolas" panose="020B0609020204030204" pitchFamily="49" charset="0"/>
              </a:rPr>
              <a:t> capacity );</a:t>
            </a:r>
          </a:p>
          <a:p>
            <a:endParaRPr lang="en-US" dirty="0"/>
          </a:p>
          <a:p>
            <a:r>
              <a:rPr lang="en-US" dirty="0"/>
              <a:t>The behavior of the function is as follows:</a:t>
            </a:r>
          </a:p>
          <a:p>
            <a:pPr lvl="1"/>
            <a:r>
              <a:rPr lang="en-US" dirty="0"/>
              <a:t>The array that is passed will be partitioned in place</a:t>
            </a:r>
          </a:p>
          <a:p>
            <a:pPr lvl="1"/>
            <a:r>
              <a:rPr lang="en-US" dirty="0"/>
              <a:t>The bounds array will contain indices so that we can iterate through all entries falling between </a:t>
            </a:r>
            <a:r>
              <a:rPr lang="en-US" dirty="0">
                <a:latin typeface="Times New Roman" panose="02020603050405020304" pitchFamily="18" charset="0"/>
                <a:cs typeface="Times New Roman" panose="02020603050405020304" pitchFamily="18" charset="0"/>
              </a:rPr>
              <a:t>[10</a:t>
            </a:r>
            <a:r>
              <a:rPr lang="en-US" i="1" dirty="0">
                <a:latin typeface="Times New Roman" panose="02020603050405020304" pitchFamily="18" charset="0"/>
                <a:cs typeface="Times New Roman" panose="02020603050405020304" pitchFamily="18" charset="0"/>
              </a:rPr>
              <a:t>k, </a:t>
            </a:r>
            <a:r>
              <a:rPr lang="en-US" dirty="0">
                <a:latin typeface="Times New Roman" panose="02020603050405020304" pitchFamily="18" charset="0"/>
                <a:cs typeface="Times New Roman" panose="02020603050405020304" pitchFamily="18" charset="0"/>
              </a:rPr>
              <a:t>10(</a:t>
            </a:r>
            <a:r>
              <a:rPr lang="en-US" i="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+ 1))</a:t>
            </a:r>
            <a:r>
              <a:rPr lang="en-US" dirty="0"/>
              <a:t> with</a:t>
            </a:r>
          </a:p>
          <a:p>
            <a:pPr marL="857250" lvl="2" indent="0">
              <a:buNone/>
            </a:pPr>
            <a:endParaRPr lang="en-US" sz="1600" dirty="0">
              <a:latin typeface="Consolas" panose="020B0609020204030204" pitchFamily="49" charset="0"/>
            </a:endParaRPr>
          </a:p>
          <a:p>
            <a:pPr marL="857250" lvl="2" indent="0">
              <a:buNone/>
            </a:pPr>
            <a:r>
              <a:rPr lang="en-US" sz="1700" dirty="0">
                <a:latin typeface="Consolas" panose="020B0609020204030204" pitchFamily="49" charset="0"/>
              </a:rPr>
              <a:t>for ( std::</a:t>
            </a:r>
            <a:r>
              <a:rPr lang="en-US" sz="1700" dirty="0" err="1">
                <a:latin typeface="Consolas" panose="020B0609020204030204" pitchFamily="49" charset="0"/>
              </a:rPr>
              <a:t>size_t</a:t>
            </a:r>
            <a:r>
              <a:rPr lang="en-US" sz="1700" dirty="0">
                <a:latin typeface="Consolas" panose="020B0609020204030204" pitchFamily="49" charset="0"/>
              </a:rPr>
              <a:t> </a:t>
            </a:r>
            <a:r>
              <a:rPr lang="en-US" sz="1700" dirty="0" err="1">
                <a:latin typeface="Consolas" panose="020B0609020204030204" pitchFamily="49" charset="0"/>
              </a:rPr>
              <a:t>i</a:t>
            </a:r>
            <a:r>
              <a:rPr lang="en-US" sz="1700" dirty="0">
                <a:latin typeface="Consolas" panose="020B0609020204030204" pitchFamily="49" charset="0"/>
              </a:rPr>
              <a:t>{ bounds[k] }; </a:t>
            </a:r>
            <a:r>
              <a:rPr lang="en-US" sz="1700" dirty="0" err="1">
                <a:latin typeface="Consolas" panose="020B0609020204030204" pitchFamily="49" charset="0"/>
              </a:rPr>
              <a:t>i</a:t>
            </a:r>
            <a:r>
              <a:rPr lang="en-US" sz="1700" dirty="0">
                <a:latin typeface="Consolas" panose="020B0609020204030204" pitchFamily="49" charset="0"/>
              </a:rPr>
              <a:t> &lt; bounds[k + 1]; ++</a:t>
            </a:r>
            <a:r>
              <a:rPr lang="en-US" sz="1700" dirty="0" err="1">
                <a:latin typeface="Consolas" panose="020B0609020204030204" pitchFamily="49" charset="0"/>
              </a:rPr>
              <a:t>i</a:t>
            </a:r>
            <a:r>
              <a:rPr lang="en-US" sz="1700" dirty="0">
                <a:latin typeface="Consolas" panose="020B0609020204030204" pitchFamily="49" charset="0"/>
              </a:rPr>
              <a:t> ) {</a:t>
            </a:r>
          </a:p>
          <a:p>
            <a:pPr marL="857250" lvl="2" indent="0">
              <a:buNone/>
            </a:pPr>
            <a:r>
              <a:rPr lang="en-US" sz="1700" dirty="0">
                <a:latin typeface="Consolas" panose="020B0609020204030204" pitchFamily="49" charset="0"/>
              </a:rPr>
              <a:t>    std::</a:t>
            </a:r>
            <a:r>
              <a:rPr lang="en-US" sz="1700" dirty="0" err="1">
                <a:latin typeface="Consolas" panose="020B0609020204030204" pitchFamily="49" charset="0"/>
              </a:rPr>
              <a:t>cout</a:t>
            </a:r>
            <a:r>
              <a:rPr lang="en-US" sz="1700" dirty="0">
                <a:latin typeface="Consolas" panose="020B0609020204030204" pitchFamily="49" charset="0"/>
              </a:rPr>
              <a:t> &lt;&lt; array[</a:t>
            </a:r>
            <a:r>
              <a:rPr lang="en-US" sz="1700" dirty="0" err="1">
                <a:latin typeface="Consolas" panose="020B0609020204030204" pitchFamily="49" charset="0"/>
              </a:rPr>
              <a:t>i</a:t>
            </a:r>
            <a:r>
              <a:rPr lang="en-US" sz="1700" dirty="0">
                <a:latin typeface="Consolas" panose="020B0609020204030204" pitchFamily="49" charset="0"/>
              </a:rPr>
              <a:t>] &lt;&lt; " ";</a:t>
            </a:r>
          </a:p>
          <a:p>
            <a:pPr marL="857250" lvl="2" indent="0">
              <a:buNone/>
            </a:pPr>
            <a:r>
              <a:rPr lang="en-US" sz="1700" dirty="0">
                <a:latin typeface="Consolas" panose="020B0609020204030204" pitchFamily="49" charset="0"/>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2949315"/>
      </p:ext>
    </p:extLst>
  </p:cSld>
  <p:clrMapOvr>
    <a:masterClrMapping/>
  </p:clrMapOvr>
  <mc:AlternateContent xmlns:mc="http://schemas.openxmlformats.org/markup-compatibility/2006" xmlns:p14="http://schemas.microsoft.com/office/powerpoint/2010/main">
    <mc:Choice Requires="p14">
      <p:transition spd="slow" p14:dur="2000" advTm="26395"/>
    </mc:Choice>
    <mc:Fallback xmlns="">
      <p:transition spd="slow" advTm="2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 approach</a:t>
            </a:r>
          </a:p>
        </p:txBody>
      </p:sp>
      <p:sp>
        <p:nvSpPr>
          <p:cNvPr id="3" name="Content Placeholder 2"/>
          <p:cNvSpPr>
            <a:spLocks noGrp="1"/>
          </p:cNvSpPr>
          <p:nvPr>
            <p:ph idx="1"/>
          </p:nvPr>
        </p:nvSpPr>
        <p:spPr/>
        <p:txBody>
          <a:bodyPr/>
          <a:lstStyle/>
          <a:p>
            <a:r>
              <a:rPr lang="en-CA" dirty="0"/>
              <a:t>Consider the following approach:</a:t>
            </a:r>
          </a:p>
          <a:p>
            <a:pPr lvl="1"/>
            <a:r>
              <a:rPr lang="en-CA" dirty="0"/>
              <a:t>Loop through the array and find all entries on </a:t>
            </a:r>
            <a:r>
              <a:rPr lang="en-CA" dirty="0">
                <a:latin typeface="Times New Roman" panose="02020603050405020304" pitchFamily="18" charset="0"/>
                <a:cs typeface="Times New Roman" panose="02020603050405020304" pitchFamily="18" charset="0"/>
              </a:rPr>
              <a:t>[0, 10)</a:t>
            </a:r>
            <a:r>
              <a:rPr lang="en-CA" dirty="0"/>
              <a:t> and copy them into a new array, recording how many there were</a:t>
            </a:r>
          </a:p>
          <a:p>
            <a:pPr lvl="1"/>
            <a:r>
              <a:rPr lang="en-CA" dirty="0"/>
              <a:t>Loop again, but now do the same with entries on </a:t>
            </a:r>
            <a:r>
              <a:rPr lang="en-CA" dirty="0">
                <a:latin typeface="Times New Roman" panose="02020603050405020304" pitchFamily="18" charset="0"/>
                <a:cs typeface="Times New Roman" panose="02020603050405020304" pitchFamily="18" charset="0"/>
              </a:rPr>
              <a:t>[10, 20)</a:t>
            </a:r>
          </a:p>
          <a:p>
            <a:pPr lvl="1"/>
            <a:r>
              <a:rPr lang="en-CA" dirty="0"/>
              <a:t>Repeat this until all decades have been partitioned</a:t>
            </a:r>
          </a:p>
          <a:p>
            <a:endParaRPr lang="en-CA" dirty="0"/>
          </a:p>
          <a:p>
            <a:r>
              <a:rPr lang="en-CA" dirty="0"/>
              <a:t>We will need a new array containing as many entries as the original</a:t>
            </a:r>
          </a:p>
          <a:p>
            <a:pPr lvl="1"/>
            <a:r>
              <a:rPr lang="en-CA" dirty="0"/>
              <a:t>A local variable will store the next location to place a value</a:t>
            </a:r>
          </a:p>
          <a:p>
            <a:r>
              <a:rPr lang="en-CA" dirty="0"/>
              <a:t>Our outer loop will iterate from </a:t>
            </a:r>
            <a:r>
              <a:rPr lang="en-CA" dirty="0">
                <a:latin typeface="Times New Roman" panose="02020603050405020304" pitchFamily="18" charset="0"/>
                <a:cs typeface="Times New Roman" panose="02020603050405020304" pitchFamily="18" charset="0"/>
              </a:rPr>
              <a:t>0</a:t>
            </a:r>
            <a:r>
              <a:rPr lang="en-CA" dirty="0"/>
              <a:t> to </a:t>
            </a:r>
            <a:r>
              <a:rPr lang="en-CA" dirty="0">
                <a:latin typeface="Times New Roman" panose="02020603050405020304" pitchFamily="18" charset="0"/>
                <a:cs typeface="Times New Roman" panose="02020603050405020304" pitchFamily="18" charset="0"/>
              </a:rPr>
              <a:t>9</a:t>
            </a:r>
            <a:r>
              <a:rPr lang="en-CA" dirty="0"/>
              <a:t>:</a:t>
            </a:r>
            <a:endParaRPr lang="en-CA" dirty="0">
              <a:latin typeface="Times New Roman" panose="02020603050405020304" pitchFamily="18" charset="0"/>
              <a:cs typeface="Times New Roman" panose="02020603050405020304" pitchFamily="18" charset="0"/>
            </a:endParaRPr>
          </a:p>
          <a:p>
            <a:pPr lvl="1"/>
            <a:r>
              <a:rPr lang="en-CA" dirty="0"/>
              <a:t>On the </a:t>
            </a:r>
            <a:r>
              <a:rPr lang="en-CA" i="1" dirty="0" err="1">
                <a:latin typeface="Times New Roman" panose="02020603050405020304" pitchFamily="18" charset="0"/>
                <a:cs typeface="Times New Roman" panose="02020603050405020304" pitchFamily="18" charset="0"/>
              </a:rPr>
              <a:t>i</a:t>
            </a:r>
            <a:r>
              <a:rPr lang="en-CA" baseline="30000" dirty="0" err="1"/>
              <a:t>th</a:t>
            </a:r>
            <a:r>
              <a:rPr lang="en-CA" dirty="0"/>
              <a:t> iteration, it will find all numbers </a:t>
            </a:r>
            <a:r>
              <a:rPr lang="en-CA" i="1" dirty="0">
                <a:latin typeface="Times New Roman" panose="02020603050405020304" pitchFamily="18" charset="0"/>
                <a:cs typeface="Times New Roman" panose="02020603050405020304" pitchFamily="18" charset="0"/>
              </a:rPr>
              <a:t>x</a:t>
            </a:r>
            <a:r>
              <a:rPr lang="en-CA" i="1" dirty="0"/>
              <a:t> </a:t>
            </a:r>
            <a:r>
              <a:rPr lang="en-CA" dirty="0"/>
              <a:t>such that</a:t>
            </a:r>
          </a:p>
          <a:p>
            <a:pPr marL="457200" lvl="1" indent="0" algn="ctr">
              <a:buNone/>
            </a:pPr>
            <a:r>
              <a:rPr lang="en-CA" dirty="0">
                <a:latin typeface="Times New Roman" panose="02020603050405020304" pitchFamily="18" charset="0"/>
                <a:cs typeface="Times New Roman" panose="02020603050405020304" pitchFamily="18" charset="0"/>
              </a:rPr>
              <a:t>10 </a:t>
            </a:r>
            <a:r>
              <a:rPr lang="en-CA" i="1" dirty="0" err="1">
                <a:latin typeface="Times New Roman" panose="02020603050405020304" pitchFamily="18" charset="0"/>
                <a:cs typeface="Times New Roman" panose="02020603050405020304" pitchFamily="18" charset="0"/>
              </a:rPr>
              <a:t>i</a:t>
            </a:r>
            <a:r>
              <a:rPr lang="en-CA" dirty="0">
                <a:latin typeface="Times New Roman" panose="02020603050405020304" pitchFamily="18" charset="0"/>
                <a:cs typeface="Times New Roman" panose="02020603050405020304" pitchFamily="18" charset="0"/>
              </a:rPr>
              <a:t> ≤ </a:t>
            </a:r>
            <a:r>
              <a:rPr lang="en-CA" i="1" dirty="0">
                <a:latin typeface="Times New Roman" panose="02020603050405020304" pitchFamily="18" charset="0"/>
                <a:cs typeface="Times New Roman" panose="02020603050405020304" pitchFamily="18" charset="0"/>
              </a:rPr>
              <a:t>x</a:t>
            </a:r>
            <a:r>
              <a:rPr lang="en-CA" dirty="0">
                <a:latin typeface="Times New Roman" panose="02020603050405020304" pitchFamily="18" charset="0"/>
                <a:cs typeface="Times New Roman" panose="02020603050405020304" pitchFamily="18" charset="0"/>
              </a:rPr>
              <a:t> &lt; 10 (</a:t>
            </a:r>
            <a:r>
              <a:rPr lang="en-CA" i="1" dirty="0" err="1">
                <a:latin typeface="Times New Roman" panose="02020603050405020304" pitchFamily="18" charset="0"/>
                <a:cs typeface="Times New Roman" panose="02020603050405020304" pitchFamily="18" charset="0"/>
              </a:rPr>
              <a:t>i</a:t>
            </a:r>
            <a:r>
              <a:rPr lang="en-CA" dirty="0">
                <a:latin typeface="Times New Roman" panose="02020603050405020304" pitchFamily="18" charset="0"/>
                <a:cs typeface="Times New Roman" panose="02020603050405020304" pitchFamily="18" charset="0"/>
              </a:rPr>
              <a:t> + 1)</a:t>
            </a:r>
          </a:p>
          <a:p>
            <a:pPr marL="0" indent="0">
              <a:buNone/>
            </a:pPr>
            <a:endParaRPr lang="en-CA"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562205"/>
      </p:ext>
    </p:extLst>
  </p:cSld>
  <p:clrMapOvr>
    <a:masterClrMapping/>
  </p:clrMapOvr>
  <mc:AlternateContent xmlns:mc="http://schemas.openxmlformats.org/markup-compatibility/2006" xmlns:p14="http://schemas.microsoft.com/office/powerpoint/2010/main">
    <mc:Choice Requires="p14">
      <p:transition spd="slow" p14:dur="2000" advTm="62232"/>
    </mc:Choice>
    <mc:Fallback xmlns="">
      <p:transition spd="slow" advTm="6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 approach</a:t>
            </a:r>
          </a:p>
        </p:txBody>
      </p:sp>
      <p:sp>
        <p:nvSpPr>
          <p:cNvPr id="3" name="Content Placeholder 2"/>
          <p:cNvSpPr>
            <a:spLocks noGrp="1"/>
          </p:cNvSpPr>
          <p:nvPr>
            <p:ph idx="1"/>
          </p:nvPr>
        </p:nvSpPr>
        <p:spPr>
          <a:xfrm>
            <a:off x="457200" y="1279301"/>
            <a:ext cx="8229600" cy="4525963"/>
          </a:xfrm>
        </p:spPr>
        <p:txBody>
          <a:bodyPr/>
          <a:lstStyle/>
          <a:p>
            <a:pPr marL="57150" indent="0">
              <a:buNone/>
            </a:pPr>
            <a:r>
              <a:rPr lang="en-US" sz="1500" dirty="0">
                <a:latin typeface="Consolas" panose="020B0609020204030204" pitchFamily="49" charset="0"/>
              </a:rPr>
              <a:t>void </a:t>
            </a:r>
            <a:r>
              <a:rPr lang="en-US" sz="1500" dirty="0" err="1">
                <a:latin typeface="Consolas" panose="020B0609020204030204" pitchFamily="49" charset="0"/>
              </a:rPr>
              <a:t>decade_partition</a:t>
            </a:r>
            <a:r>
              <a:rPr lang="en-US" sz="1500" dirty="0">
                <a:latin typeface="Consolas" panose="020B0609020204030204" pitchFamily="49" charset="0"/>
              </a:rPr>
              <a:t>( double      array[],</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bounds[11],</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capacity ) {</a:t>
            </a:r>
          </a:p>
          <a:p>
            <a:pPr marL="57150" indent="0">
              <a:buNone/>
            </a:pPr>
            <a:r>
              <a:rPr lang="en-US" sz="1500" dirty="0">
                <a:latin typeface="Consolas" panose="020B0609020204030204" pitchFamily="49" charset="0"/>
              </a:rPr>
              <a:t>    double partition[capacity];</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err="1">
                <a:latin typeface="Consolas" panose="020B0609020204030204" pitchFamily="49" charset="0"/>
              </a:rPr>
              <a:t>next_index</a:t>
            </a:r>
            <a:r>
              <a:rPr lang="en-US" sz="1500" dirty="0">
                <a:latin typeface="Consolas" panose="020B0609020204030204" pitchFamily="49" charset="0"/>
              </a:rPr>
              <a:t>{ 0 };</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err="1">
                <a:latin typeface="Consolas" panose="020B0609020204030204" pitchFamily="49" charset="0"/>
              </a:rPr>
              <a:t>idx</a:t>
            </a:r>
            <a:r>
              <a:rPr lang="en-US" sz="1500" dirty="0">
                <a:latin typeface="Consolas" panose="020B0609020204030204" pitchFamily="49" charset="0"/>
              </a:rPr>
              <a:t>{ 0 }; </a:t>
            </a:r>
            <a:r>
              <a:rPr lang="en-US" sz="1500" dirty="0" err="1">
                <a:latin typeface="Consolas" panose="020B0609020204030204" pitchFamily="49" charset="0"/>
              </a:rPr>
              <a:t>idx</a:t>
            </a:r>
            <a:r>
              <a:rPr lang="en-US" sz="1500" dirty="0">
                <a:latin typeface="Consolas" panose="020B0609020204030204" pitchFamily="49" charset="0"/>
              </a:rPr>
              <a:t> &lt; 10; ++</a:t>
            </a:r>
            <a:r>
              <a:rPr lang="en-US" sz="1500" dirty="0" err="1">
                <a:latin typeface="Consolas" panose="020B0609020204030204" pitchFamily="49" charset="0"/>
              </a:rPr>
              <a:t>idx</a:t>
            </a:r>
            <a:r>
              <a:rPr lang="en-US" sz="1500" dirty="0">
                <a:latin typeface="Consolas" panose="020B0609020204030204" pitchFamily="49" charset="0"/>
              </a:rPr>
              <a:t> ) {</a:t>
            </a:r>
          </a:p>
          <a:p>
            <a:pPr marL="57150" indent="0">
              <a:buNone/>
            </a:pPr>
            <a:r>
              <a:rPr lang="en-US" sz="1500" dirty="0">
                <a:latin typeface="Consolas" panose="020B0609020204030204" pitchFamily="49" charset="0"/>
              </a:rPr>
              <a:t>        bounds[</a:t>
            </a:r>
            <a:r>
              <a:rPr lang="en-US" sz="1500" dirty="0" err="1">
                <a:latin typeface="Consolas" panose="020B0609020204030204" pitchFamily="49" charset="0"/>
              </a:rPr>
              <a:t>idx</a:t>
            </a:r>
            <a:r>
              <a:rPr lang="en-US" sz="1500" dirty="0">
                <a:latin typeface="Consolas" panose="020B0609020204030204" pitchFamily="49" charset="0"/>
              </a:rPr>
              <a:t>] = </a:t>
            </a:r>
            <a:r>
              <a:rPr lang="en-US" sz="1500" dirty="0" err="1">
                <a:latin typeface="Consolas" panose="020B0609020204030204" pitchFamily="49" charset="0"/>
              </a:rPr>
              <a:t>next_index</a:t>
            </a:r>
            <a:r>
              <a:rPr lang="en-US" sz="1500" dirty="0">
                <a:latin typeface="Consolas" panose="020B0609020204030204" pitchFamily="49" charset="0"/>
              </a:rPr>
              <a:t>;</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 0 }; k &lt; capacity; ++k ) {</a:t>
            </a:r>
          </a:p>
          <a:p>
            <a:pPr marL="57150" indent="0">
              <a:buNone/>
            </a:pPr>
            <a:r>
              <a:rPr lang="en-US" sz="1500" dirty="0">
                <a:latin typeface="Consolas" panose="020B0609020204030204" pitchFamily="49" charset="0"/>
              </a:rPr>
              <a:t>            if ( (10.0*</a:t>
            </a:r>
            <a:r>
              <a:rPr lang="en-US" sz="1500" dirty="0" err="1">
                <a:latin typeface="Consolas" panose="020B0609020204030204" pitchFamily="49" charset="0"/>
              </a:rPr>
              <a:t>idx</a:t>
            </a:r>
            <a:r>
              <a:rPr lang="en-US" sz="1500" dirty="0">
                <a:latin typeface="Consolas" panose="020B0609020204030204" pitchFamily="49" charset="0"/>
              </a:rPr>
              <a:t> &lt;= array[k]) &amp;&amp; (array[k] &lt; 10.0*(</a:t>
            </a:r>
            <a:r>
              <a:rPr lang="en-US" sz="1500" dirty="0" err="1">
                <a:latin typeface="Consolas" panose="020B0609020204030204" pitchFamily="49" charset="0"/>
              </a:rPr>
              <a:t>idx</a:t>
            </a:r>
            <a:r>
              <a:rPr lang="en-US" sz="1500" dirty="0">
                <a:latin typeface="Consolas" panose="020B0609020204030204" pitchFamily="49" charset="0"/>
              </a:rPr>
              <a:t> + 1)) ) {</a:t>
            </a:r>
          </a:p>
          <a:p>
            <a:pPr marL="57150" indent="0">
              <a:buNone/>
            </a:pPr>
            <a:r>
              <a:rPr lang="en-US" sz="1500" dirty="0">
                <a:latin typeface="Consolas" panose="020B0609020204030204" pitchFamily="49" charset="0"/>
              </a:rPr>
              <a:t>                partition[</a:t>
            </a:r>
            <a:r>
              <a:rPr lang="en-US" sz="1500" dirty="0" err="1">
                <a:latin typeface="Consolas" panose="020B0609020204030204" pitchFamily="49" charset="0"/>
              </a:rPr>
              <a:t>next_index</a:t>
            </a:r>
            <a:r>
              <a:rPr lang="en-US" sz="1500" dirty="0">
                <a:latin typeface="Consolas" panose="020B0609020204030204" pitchFamily="49" charset="0"/>
              </a:rPr>
              <a:t>] = array[k];</a:t>
            </a:r>
          </a:p>
          <a:p>
            <a:pPr marL="57150" indent="0">
              <a:buNone/>
            </a:pPr>
            <a:r>
              <a:rPr lang="en-US" sz="1500" dirty="0">
                <a:latin typeface="Consolas" panose="020B0609020204030204" pitchFamily="49" charset="0"/>
              </a:rPr>
              <a:t>                ++</a:t>
            </a:r>
            <a:r>
              <a:rPr lang="en-US" sz="1500" dirty="0" err="1">
                <a:latin typeface="Consolas" panose="020B0609020204030204" pitchFamily="49" charset="0"/>
              </a:rPr>
              <a:t>next_index</a:t>
            </a:r>
            <a:r>
              <a:rPr lang="en-US" sz="1500" dirty="0">
                <a:latin typeface="Consolas" panose="020B0609020204030204" pitchFamily="49" charset="0"/>
              </a:rPr>
              <a:t>;</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    assert( </a:t>
            </a:r>
            <a:r>
              <a:rPr lang="en-US" sz="1500" dirty="0" err="1">
                <a:latin typeface="Consolas" panose="020B0609020204030204" pitchFamily="49" charset="0"/>
              </a:rPr>
              <a:t>next_index</a:t>
            </a:r>
            <a:r>
              <a:rPr lang="en-US" sz="1500" dirty="0">
                <a:latin typeface="Consolas" panose="020B0609020204030204" pitchFamily="49" charset="0"/>
              </a:rPr>
              <a:t> == capacity );</a:t>
            </a:r>
          </a:p>
          <a:p>
            <a:pPr marL="57150" indent="0">
              <a:buNone/>
            </a:pPr>
            <a:r>
              <a:rPr lang="en-US" sz="1500" dirty="0">
                <a:latin typeface="Consolas" panose="020B0609020204030204" pitchFamily="49" charset="0"/>
              </a:rPr>
              <a:t>    bounds[10] = capacity;</a:t>
            </a:r>
          </a:p>
          <a:p>
            <a:pPr marL="457200" lvl="1" indent="0">
              <a:buNone/>
            </a:pPr>
            <a:endParaRPr lang="en-US"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02225314"/>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Initial approach</a:t>
            </a:r>
          </a:p>
        </p:txBody>
      </p:sp>
      <p:sp>
        <p:nvSpPr>
          <p:cNvPr id="3" name="Content Placeholder 2"/>
          <p:cNvSpPr>
            <a:spLocks noGrp="1"/>
          </p:cNvSpPr>
          <p:nvPr>
            <p:ph idx="1"/>
          </p:nvPr>
        </p:nvSpPr>
        <p:spPr/>
        <p:txBody>
          <a:bodyPr/>
          <a:lstStyle/>
          <a:p>
            <a:pPr marL="457200" lvl="1" indent="0">
              <a:buNone/>
            </a:pPr>
            <a:r>
              <a:rPr lang="en-US" sz="1600" dirty="0">
                <a:latin typeface="Consolas" panose="020B0609020204030204" pitchFamily="49" charset="0"/>
              </a:rPr>
              <a:t>    // Copy all the entries back to the original array</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for ( std::</a:t>
            </a:r>
            <a:r>
              <a:rPr lang="en-US" sz="1600" dirty="0" err="1">
                <a:latin typeface="Consolas" panose="020B0609020204030204" pitchFamily="49" charset="0"/>
              </a:rPr>
              <a:t>size_t</a:t>
            </a:r>
            <a:r>
              <a:rPr lang="en-US" sz="1600" dirty="0">
                <a:latin typeface="Consolas" panose="020B0609020204030204" pitchFamily="49" charset="0"/>
              </a:rPr>
              <a:t> k{ 0 }; k &lt; capacity; ++k ) {</a:t>
            </a:r>
          </a:p>
          <a:p>
            <a:pPr marL="457200" lvl="1" indent="0">
              <a:buNone/>
            </a:pPr>
            <a:r>
              <a:rPr lang="en-US" sz="1600" dirty="0">
                <a:latin typeface="Consolas" panose="020B0609020204030204" pitchFamily="49" charset="0"/>
              </a:rPr>
              <a:t>        array[k] = partition[k];</a:t>
            </a: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a:t>
            </a:r>
          </a:p>
          <a:p>
            <a:pPr marL="457200" lvl="1" indent="0">
              <a:buNone/>
            </a:pPr>
            <a:endParaRPr lang="en-US"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23300729"/>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only one array?</a:t>
            </a:r>
            <a:endParaRPr lang="en-CA" dirty="0"/>
          </a:p>
        </p:txBody>
      </p:sp>
      <p:sp>
        <p:nvSpPr>
          <p:cNvPr id="3" name="Content Placeholder 2"/>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Question: Can you do this without a second array?</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Suppose that we are checking if </a:t>
            </a:r>
            <a:r>
              <a:rPr kumimoji="0" lang="en-CA" sz="1900" b="0" i="0" u="none" strike="noStrike" kern="1200" cap="none" spc="0" normalizeH="0" baseline="0" noProof="0" dirty="0">
                <a:ln>
                  <a:noFill/>
                </a:ln>
                <a:solidFill>
                  <a:prstClr val="black"/>
                </a:solidFill>
                <a:effectLst/>
                <a:uLnTx/>
                <a:uFillTx/>
                <a:latin typeface="Consolas" panose="020B0609020204030204" pitchFamily="49" charset="0"/>
              </a:rPr>
              <a:t>array[k]</a:t>
            </a:r>
            <a:r>
              <a:rPr kumimoji="0" lang="en-CA"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should be moved back to position </a:t>
            </a:r>
            <a:r>
              <a:rPr kumimoji="0" lang="en-CA" sz="1900" b="0" i="0" u="none" strike="noStrike" kern="1200" cap="none" spc="0" normalizeH="0" baseline="0" noProof="0" dirty="0">
                <a:ln>
                  <a:noFill/>
                </a:ln>
                <a:solidFill>
                  <a:prstClr val="black"/>
                </a:solidFill>
                <a:effectLst/>
                <a:uLnTx/>
                <a:uFillTx/>
                <a:latin typeface="Consolas" panose="020B0609020204030204" pitchFamily="49" charset="0"/>
              </a:rPr>
              <a:t>array[</a:t>
            </a:r>
            <a:r>
              <a:rPr kumimoji="0" lang="en-CA" sz="1900" b="0" i="0" u="none" strike="noStrike" kern="1200" cap="none" spc="0" normalizeH="0" baseline="0" noProof="0" dirty="0" err="1">
                <a:ln>
                  <a:noFill/>
                </a:ln>
                <a:solidFill>
                  <a:prstClr val="black"/>
                </a:solidFill>
                <a:effectLst/>
                <a:uLnTx/>
                <a:uFillTx/>
                <a:latin typeface="Consolas" panose="020B0609020204030204" pitchFamily="49" charset="0"/>
              </a:rPr>
              <a:t>next_index</a:t>
            </a:r>
            <a:r>
              <a:rPr kumimoji="0" lang="en-CA" sz="1900" b="0" i="0" u="none" strike="noStrike" kern="1200" cap="none" spc="0" normalizeH="0" baseline="0" noProof="0" dirty="0">
                <a:ln>
                  <a:noFill/>
                </a:ln>
                <a:solidFill>
                  <a:prstClr val="black"/>
                </a:solidFill>
                <a:effectLst/>
                <a:uLnTx/>
                <a:uFillTx/>
                <a:latin typeface="Consolas" panose="020B0609020204030204" pitchFamily="49" charset="0"/>
              </a:rPr>
              <a:t>]</a:t>
            </a: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lang="en-CA" dirty="0">
                <a:solidFill>
                  <a:prstClr val="black"/>
                </a:solidFill>
              </a:rPr>
              <a:t>In this case, whatever is at </a:t>
            </a:r>
            <a:r>
              <a:rPr lang="en-CA" dirty="0">
                <a:solidFill>
                  <a:prstClr val="black"/>
                </a:solidFill>
                <a:latin typeface="Consolas" panose="020B0609020204030204" pitchFamily="49" charset="0"/>
              </a:rPr>
              <a:t>array[</a:t>
            </a:r>
            <a:r>
              <a:rPr lang="en-CA" dirty="0" err="1">
                <a:solidFill>
                  <a:prstClr val="black"/>
                </a:solidFill>
                <a:latin typeface="Consolas" panose="020B0609020204030204" pitchFamily="49" charset="0"/>
              </a:rPr>
              <a:t>next_index</a:t>
            </a:r>
            <a:r>
              <a:rPr lang="en-CA" dirty="0">
                <a:solidFill>
                  <a:prstClr val="black"/>
                </a:solidFill>
                <a:latin typeface="Consolas" panose="020B0609020204030204" pitchFamily="49" charset="0"/>
              </a:rPr>
              <a:t>]</a:t>
            </a:r>
            <a:r>
              <a:rPr lang="en-CA" dirty="0">
                <a:solidFill>
                  <a:prstClr val="black"/>
                </a:solidFill>
              </a:rPr>
              <a:t> is not in the correct location</a:t>
            </a:r>
          </a:p>
          <a:p>
            <a:pPr lvl="2" indent="-285750">
              <a:buFont typeface="Arial" charset="0"/>
              <a:buChar char="–"/>
              <a:defRPr/>
            </a:pPr>
            <a:r>
              <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How about just swapping them?</a:t>
            </a:r>
          </a:p>
          <a:p>
            <a:pPr lvl="2" indent="-285750">
              <a:buFont typeface="Arial" charset="0"/>
              <a:buChar char="–"/>
              <a:defRPr/>
            </a:pPr>
            <a:r>
              <a:rPr lang="en-CA" dirty="0">
                <a:solidFill>
                  <a:prstClr val="black"/>
                </a:solidFill>
              </a:rPr>
              <a:t>We could use:</a:t>
            </a:r>
          </a:p>
          <a:p>
            <a:pPr marL="1314450" lvl="3" indent="0">
              <a:buNone/>
              <a:defRPr/>
            </a:pPr>
            <a:r>
              <a:rPr kumimoji="0" lang="en-CA" b="0" i="0" u="none" strike="noStrike" kern="1200" cap="none" spc="0" normalizeH="0" baseline="0" noProof="0" dirty="0">
                <a:ln>
                  <a:noFill/>
                </a:ln>
                <a:solidFill>
                  <a:prstClr val="black"/>
                </a:solidFill>
                <a:effectLst/>
                <a:uLnTx/>
                <a:uFillTx/>
                <a:latin typeface="Consolas" panose="020B0609020204030204" pitchFamily="49" charset="0"/>
              </a:rPr>
              <a:t>double </a:t>
            </a:r>
            <a:r>
              <a:rPr kumimoji="0" lang="en-CA" b="0" i="0" u="none" strike="noStrike" kern="1200" cap="none" spc="0" normalizeH="0" baseline="0" noProof="0" dirty="0" err="1">
                <a:ln>
                  <a:noFill/>
                </a:ln>
                <a:solidFill>
                  <a:prstClr val="black"/>
                </a:solidFill>
                <a:effectLst/>
                <a:uLnTx/>
                <a:uFillTx/>
                <a:latin typeface="Consolas" panose="020B0609020204030204" pitchFamily="49" charset="0"/>
              </a:rPr>
              <a:t>tmp</a:t>
            </a:r>
            <a:r>
              <a:rPr lang="en-CA" dirty="0">
                <a:solidFill>
                  <a:prstClr val="black"/>
                </a:solidFill>
                <a:latin typeface="Consolas" panose="020B0609020204030204" pitchFamily="49" charset="0"/>
              </a:rPr>
              <a:t>{ array[k] };</a:t>
            </a:r>
          </a:p>
          <a:p>
            <a:pPr marL="1314450" lvl="3" indent="0">
              <a:buNone/>
              <a:defRPr/>
            </a:pPr>
            <a:r>
              <a:rPr kumimoji="0" lang="en-CA" b="0" i="0" u="none" strike="noStrike" kern="1200" cap="none" spc="0" normalizeH="0" baseline="0" noProof="0" dirty="0">
                <a:ln>
                  <a:noFill/>
                </a:ln>
                <a:solidFill>
                  <a:prstClr val="black"/>
                </a:solidFill>
                <a:effectLst/>
                <a:uLnTx/>
                <a:uFillTx/>
                <a:latin typeface="Consolas" panose="020B0609020204030204" pitchFamily="49" charset="0"/>
              </a:rPr>
              <a:t>array[k] = array[</a:t>
            </a:r>
            <a:r>
              <a:rPr kumimoji="0" lang="en-CA" b="0" i="0" u="none" strike="noStrike" kern="1200" cap="none" spc="0" normalizeH="0" baseline="0" noProof="0" dirty="0" err="1">
                <a:ln>
                  <a:noFill/>
                </a:ln>
                <a:solidFill>
                  <a:prstClr val="black"/>
                </a:solidFill>
                <a:effectLst/>
                <a:uLnTx/>
                <a:uFillTx/>
                <a:latin typeface="Consolas" panose="020B0609020204030204" pitchFamily="49" charset="0"/>
              </a:rPr>
              <a:t>next_index</a:t>
            </a:r>
            <a:r>
              <a:rPr kumimoji="0" lang="en-CA" b="0" i="0" u="none" strike="noStrike" kern="1200" cap="none" spc="0" normalizeH="0" baseline="0" noProof="0" dirty="0">
                <a:ln>
                  <a:noFill/>
                </a:ln>
                <a:solidFill>
                  <a:prstClr val="black"/>
                </a:solidFill>
                <a:effectLst/>
                <a:uLnTx/>
                <a:uFillTx/>
                <a:latin typeface="Consolas" panose="020B0609020204030204" pitchFamily="49" charset="0"/>
              </a:rPr>
              <a:t>];</a:t>
            </a:r>
          </a:p>
          <a:p>
            <a:pPr marL="1314450" lvl="3" indent="0">
              <a:buNone/>
              <a:defRPr/>
            </a:pPr>
            <a:r>
              <a:rPr lang="en-CA" dirty="0">
                <a:solidFill>
                  <a:prstClr val="black"/>
                </a:solidFill>
                <a:latin typeface="Consolas" panose="020B0609020204030204" pitchFamily="49" charset="0"/>
              </a:rPr>
              <a:t>array[</a:t>
            </a:r>
            <a:r>
              <a:rPr lang="en-CA" dirty="0" err="1">
                <a:solidFill>
                  <a:prstClr val="black"/>
                </a:solidFill>
                <a:latin typeface="Consolas" panose="020B0609020204030204" pitchFamily="49" charset="0"/>
              </a:rPr>
              <a:t>next_index</a:t>
            </a:r>
            <a:r>
              <a:rPr lang="en-CA" dirty="0">
                <a:solidFill>
                  <a:prstClr val="black"/>
                </a:solidFill>
                <a:latin typeface="Consolas" panose="020B0609020204030204" pitchFamily="49" charset="0"/>
              </a:rPr>
              <a:t>] = </a:t>
            </a:r>
            <a:r>
              <a:rPr lang="en-CA" dirty="0" err="1">
                <a:solidFill>
                  <a:prstClr val="black"/>
                </a:solidFill>
                <a:latin typeface="Consolas" panose="020B0609020204030204" pitchFamily="49" charset="0"/>
              </a:rPr>
              <a:t>tmp</a:t>
            </a:r>
            <a:r>
              <a:rPr lang="en-CA" dirty="0">
                <a:solidFill>
                  <a:prstClr val="black"/>
                </a:solidFill>
                <a:latin typeface="Consolas" panose="020B0609020204030204" pitchFamily="49" charset="0"/>
              </a:rPr>
              <a:t>;</a:t>
            </a:r>
            <a:endParaRPr kumimoji="0" lang="en-CA" b="0" i="0" u="none" strike="noStrike" kern="1200" cap="none" spc="0" normalizeH="0" baseline="0" noProof="0" dirty="0">
              <a:ln>
                <a:noFill/>
              </a:ln>
              <a:solidFill>
                <a:prstClr val="black"/>
              </a:solidFill>
              <a:effectLst/>
              <a:uLnTx/>
              <a:uFillTx/>
              <a:latin typeface="Consolas" panose="020B0609020204030204" pitchFamily="49" charset="0"/>
            </a:endParaRPr>
          </a:p>
          <a:p>
            <a:pPr lvl="2" indent="-285750">
              <a:buFont typeface="Arial" charset="0"/>
              <a:buChar char="–"/>
              <a:defRPr/>
            </a:pPr>
            <a:r>
              <a:rPr lang="en-CA" dirty="0">
                <a:solidFill>
                  <a:prstClr val="black"/>
                </a:solidFill>
              </a:rPr>
              <a:t>We will use </a:t>
            </a:r>
            <a:r>
              <a:rPr lang="en-CA" dirty="0">
                <a:solidFill>
                  <a:prstClr val="black"/>
                </a:solidFill>
                <a:latin typeface="Consolas" panose="020B0609020204030204" pitchFamily="49" charset="0"/>
              </a:rPr>
              <a:t>std::swap(…)</a:t>
            </a:r>
            <a:r>
              <a:rPr lang="en-CA" dirty="0">
                <a:solidFill>
                  <a:prstClr val="black"/>
                </a:solidFill>
              </a:rPr>
              <a:t> </a:t>
            </a:r>
            <a:endParaRPr kumimoji="0" lang="en-CA"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457200" lvl="1" indent="0">
              <a:buNone/>
            </a:pPr>
            <a:endParaRPr lang="en-US" dirty="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49488028"/>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only one array?</a:t>
            </a:r>
            <a:endParaRPr lang="en-CA" dirty="0"/>
          </a:p>
        </p:txBody>
      </p:sp>
      <p:sp>
        <p:nvSpPr>
          <p:cNvPr id="3" name="Content Placeholder 2"/>
          <p:cNvSpPr>
            <a:spLocks noGrp="1"/>
          </p:cNvSpPr>
          <p:nvPr>
            <p:ph idx="1"/>
          </p:nvPr>
        </p:nvSpPr>
        <p:spPr>
          <a:xfrm>
            <a:off x="457200" y="1063277"/>
            <a:ext cx="8229600" cy="4525963"/>
          </a:xfrm>
        </p:spPr>
        <p:txBody>
          <a:bodyPr>
            <a:noAutofit/>
          </a:bodyPr>
          <a:lstStyle/>
          <a:p>
            <a:pPr marL="57150" indent="0">
              <a:buNone/>
            </a:pPr>
            <a:r>
              <a:rPr lang="en-US" sz="1500" dirty="0">
                <a:latin typeface="Consolas" panose="020B0609020204030204" pitchFamily="49" charset="0"/>
              </a:rPr>
              <a:t>void </a:t>
            </a:r>
            <a:r>
              <a:rPr lang="en-US" sz="1500" dirty="0" err="1">
                <a:latin typeface="Consolas" panose="020B0609020204030204" pitchFamily="49" charset="0"/>
              </a:rPr>
              <a:t>decade_partition</a:t>
            </a:r>
            <a:r>
              <a:rPr lang="en-US" sz="1500" dirty="0">
                <a:latin typeface="Consolas" panose="020B0609020204030204" pitchFamily="49" charset="0"/>
              </a:rPr>
              <a:t>( double      array[],</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bounds[10],</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capacity ) {</a:t>
            </a:r>
          </a:p>
          <a:p>
            <a:pPr marL="57150" indent="0">
              <a:buNone/>
            </a:pPr>
            <a:r>
              <a:rPr lang="en-US" sz="1500" dirty="0">
                <a:latin typeface="Consolas" panose="020B0609020204030204" pitchFamily="49" charset="0"/>
              </a:rPr>
              <a:t>    std::</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err="1">
                <a:latin typeface="Consolas" panose="020B0609020204030204" pitchFamily="49" charset="0"/>
              </a:rPr>
              <a:t>next_index</a:t>
            </a:r>
            <a:r>
              <a:rPr lang="en-US" sz="1500" dirty="0">
                <a:latin typeface="Consolas" panose="020B0609020204030204" pitchFamily="49" charset="0"/>
              </a:rPr>
              <a:t>{ 0 };</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a:t>
            </a:r>
            <a:r>
              <a:rPr lang="en-US" sz="1500" dirty="0" err="1">
                <a:latin typeface="Consolas" panose="020B0609020204030204" pitchFamily="49" charset="0"/>
              </a:rPr>
              <a:t>idx</a:t>
            </a:r>
            <a:r>
              <a:rPr lang="en-US" sz="1500" dirty="0">
                <a:latin typeface="Consolas" panose="020B0609020204030204" pitchFamily="49" charset="0"/>
              </a:rPr>
              <a:t>{ 0 }; </a:t>
            </a:r>
            <a:r>
              <a:rPr lang="en-US" sz="1500" dirty="0" err="1">
                <a:latin typeface="Consolas" panose="020B0609020204030204" pitchFamily="49" charset="0"/>
              </a:rPr>
              <a:t>idx</a:t>
            </a:r>
            <a:r>
              <a:rPr lang="en-US" sz="1500" dirty="0">
                <a:latin typeface="Consolas" panose="020B0609020204030204" pitchFamily="49" charset="0"/>
              </a:rPr>
              <a:t> &lt; 10; ++</a:t>
            </a:r>
            <a:r>
              <a:rPr lang="en-US" sz="1500" dirty="0" err="1">
                <a:latin typeface="Consolas" panose="020B0609020204030204" pitchFamily="49" charset="0"/>
              </a:rPr>
              <a:t>idx</a:t>
            </a:r>
            <a:r>
              <a:rPr lang="en-US" sz="1500" dirty="0">
                <a:latin typeface="Consolas" panose="020B0609020204030204" pitchFamily="49" charset="0"/>
              </a:rPr>
              <a:t> ) {</a:t>
            </a:r>
          </a:p>
          <a:p>
            <a:pPr marL="57150" indent="0">
              <a:buNone/>
            </a:pPr>
            <a:r>
              <a:rPr lang="en-US" sz="1500" dirty="0">
                <a:latin typeface="Consolas" panose="020B0609020204030204" pitchFamily="49" charset="0"/>
              </a:rPr>
              <a:t>        bounds[</a:t>
            </a:r>
            <a:r>
              <a:rPr lang="en-US" sz="1500" dirty="0" err="1">
                <a:latin typeface="Consolas" panose="020B0609020204030204" pitchFamily="49" charset="0"/>
              </a:rPr>
              <a:t>idx</a:t>
            </a:r>
            <a:r>
              <a:rPr lang="en-US" sz="1500" dirty="0">
                <a:latin typeface="Consolas" panose="020B0609020204030204" pitchFamily="49" charset="0"/>
              </a:rPr>
              <a:t>] = </a:t>
            </a:r>
            <a:r>
              <a:rPr lang="en-US" sz="1500" dirty="0" err="1">
                <a:latin typeface="Consolas" panose="020B0609020204030204" pitchFamily="49" charset="0"/>
              </a:rPr>
              <a:t>next_index</a:t>
            </a:r>
            <a:r>
              <a:rPr lang="en-US" sz="1500" dirty="0">
                <a:latin typeface="Consolas" panose="020B0609020204030204" pitchFamily="49" charset="0"/>
              </a:rPr>
              <a:t>;</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 0 }; k &lt; capacity; ++k ) {</a:t>
            </a:r>
          </a:p>
          <a:p>
            <a:pPr marL="57150" indent="0">
              <a:buNone/>
            </a:pPr>
            <a:r>
              <a:rPr lang="en-US" sz="1500" dirty="0">
                <a:latin typeface="Consolas" panose="020B0609020204030204" pitchFamily="49" charset="0"/>
              </a:rPr>
              <a:t>            if ( (10.0*</a:t>
            </a:r>
            <a:r>
              <a:rPr lang="en-US" sz="1500" dirty="0" err="1">
                <a:latin typeface="Consolas" panose="020B0609020204030204" pitchFamily="49" charset="0"/>
              </a:rPr>
              <a:t>idx</a:t>
            </a:r>
            <a:r>
              <a:rPr lang="en-US" sz="1500" dirty="0">
                <a:latin typeface="Consolas" panose="020B0609020204030204" pitchFamily="49" charset="0"/>
              </a:rPr>
              <a:t> &lt;= array[k]) &amp;&amp; (array[k] &lt; 10.0*(</a:t>
            </a:r>
            <a:r>
              <a:rPr lang="en-US" sz="1500" dirty="0" err="1">
                <a:latin typeface="Consolas" panose="020B0609020204030204" pitchFamily="49" charset="0"/>
              </a:rPr>
              <a:t>idx</a:t>
            </a:r>
            <a:r>
              <a:rPr lang="en-US" sz="1500" dirty="0">
                <a:latin typeface="Consolas" panose="020B0609020204030204" pitchFamily="49" charset="0"/>
              </a:rPr>
              <a:t> + 1)) ) {</a:t>
            </a:r>
          </a:p>
          <a:p>
            <a:pPr marL="57150" indent="0">
              <a:buNone/>
            </a:pPr>
            <a:r>
              <a:rPr lang="en-US" sz="1500" b="1" dirty="0">
                <a:solidFill>
                  <a:srgbClr val="FF0000"/>
                </a:solidFill>
                <a:latin typeface="Consolas" panose="020B0609020204030204" pitchFamily="49" charset="0"/>
              </a:rPr>
              <a:t>                std::swap( array[</a:t>
            </a:r>
            <a:r>
              <a:rPr lang="en-US" sz="1500" b="1" dirty="0" err="1">
                <a:solidFill>
                  <a:srgbClr val="FF0000"/>
                </a:solidFill>
                <a:latin typeface="Consolas" panose="020B0609020204030204" pitchFamily="49" charset="0"/>
              </a:rPr>
              <a:t>next_index</a:t>
            </a:r>
            <a:r>
              <a:rPr lang="en-US" sz="1500" b="1" dirty="0">
                <a:solidFill>
                  <a:srgbClr val="FF0000"/>
                </a:solidFill>
                <a:latin typeface="Consolas" panose="020B0609020204030204" pitchFamily="49" charset="0"/>
              </a:rPr>
              <a:t>], array[k] );</a:t>
            </a:r>
          </a:p>
          <a:p>
            <a:pPr marL="57150" indent="0">
              <a:buNone/>
            </a:pPr>
            <a:r>
              <a:rPr lang="en-US" sz="1500" dirty="0">
                <a:latin typeface="Consolas" panose="020B0609020204030204" pitchFamily="49" charset="0"/>
              </a:rPr>
              <a:t>                ++</a:t>
            </a:r>
            <a:r>
              <a:rPr lang="en-US" sz="1500" dirty="0" err="1">
                <a:latin typeface="Consolas" panose="020B0609020204030204" pitchFamily="49" charset="0"/>
              </a:rPr>
              <a:t>next_index</a:t>
            </a:r>
            <a:r>
              <a:rPr lang="en-US" sz="1500" dirty="0">
                <a:latin typeface="Consolas" panose="020B0609020204030204" pitchFamily="49" charset="0"/>
              </a:rPr>
              <a:t>;</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a:t>
            </a:r>
          </a:p>
          <a:p>
            <a:pPr marL="57150" indent="0">
              <a:buNone/>
            </a:pPr>
            <a:r>
              <a:rPr lang="en-US" sz="1500" dirty="0">
                <a:latin typeface="Consolas" panose="020B0609020204030204" pitchFamily="49" charset="0"/>
              </a:rPr>
              <a:t>    }</a:t>
            </a:r>
          </a:p>
          <a:p>
            <a:pPr marL="57150" indent="0">
              <a:buNone/>
            </a:pPr>
            <a:endParaRPr lang="en-US" sz="1500" dirty="0">
              <a:latin typeface="Consolas" panose="020B0609020204030204" pitchFamily="49" charset="0"/>
            </a:endParaRPr>
          </a:p>
          <a:p>
            <a:pPr marL="57150" indent="0">
              <a:buNone/>
            </a:pPr>
            <a:r>
              <a:rPr lang="en-US" sz="1500" dirty="0">
                <a:latin typeface="Consolas" panose="020B0609020204030204" pitchFamily="49" charset="0"/>
              </a:rPr>
              <a:t>    assert( </a:t>
            </a:r>
            <a:r>
              <a:rPr lang="en-US" sz="1500" dirty="0" err="1">
                <a:latin typeface="Consolas" panose="020B0609020204030204" pitchFamily="49" charset="0"/>
              </a:rPr>
              <a:t>next_index</a:t>
            </a:r>
            <a:r>
              <a:rPr lang="en-US" sz="1500" dirty="0">
                <a:latin typeface="Consolas" panose="020B0609020204030204" pitchFamily="49" charset="0"/>
              </a:rPr>
              <a:t> == capacity );</a:t>
            </a:r>
          </a:p>
          <a:p>
            <a:pPr marL="57150" indent="0">
              <a:buNone/>
            </a:pPr>
            <a:r>
              <a:rPr lang="en-US" sz="1500" dirty="0">
                <a:latin typeface="Consolas" panose="020B0609020204030204" pitchFamily="49" charset="0"/>
              </a:rPr>
              <a:t>    bounds[10] = capacity;</a:t>
            </a:r>
          </a:p>
          <a:p>
            <a:pPr marL="57150" indent="0">
              <a:buNone/>
            </a:pPr>
            <a:r>
              <a:rPr lang="en-US" sz="1500" dirty="0">
                <a:latin typeface="Consolas" panose="020B0609020204030204" pitchFamily="49" charset="0"/>
              </a:rPr>
              <a: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4123598"/>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1|14.5"/>
</p:tagLst>
</file>

<file path=ppt/tags/tag10.xml><?xml version="1.0" encoding="utf-8"?>
<p:tagLst xmlns:a="http://schemas.openxmlformats.org/drawingml/2006/main" xmlns:r="http://schemas.openxmlformats.org/officeDocument/2006/relationships" xmlns:p="http://schemas.openxmlformats.org/presentationml/2006/main">
  <p:tag name="TIMING" val="|27.6|17.3"/>
</p:tagLst>
</file>

<file path=ppt/tags/tag11.xml><?xml version="1.0" encoding="utf-8"?>
<p:tagLst xmlns:a="http://schemas.openxmlformats.org/drawingml/2006/main" xmlns:r="http://schemas.openxmlformats.org/officeDocument/2006/relationships" xmlns:p="http://schemas.openxmlformats.org/presentationml/2006/main">
  <p:tag name="TIMING" val="|5.5|8.3|14.8"/>
</p:tagLst>
</file>

<file path=ppt/tags/tag12.xml><?xml version="1.0" encoding="utf-8"?>
<p:tagLst xmlns:a="http://schemas.openxmlformats.org/drawingml/2006/main" xmlns:r="http://schemas.openxmlformats.org/officeDocument/2006/relationships" xmlns:p="http://schemas.openxmlformats.org/presentationml/2006/main">
  <p:tag name="TIMING" val="|5.5|8.3|14.8"/>
</p:tagLst>
</file>

<file path=ppt/tags/tag13.xml><?xml version="1.0" encoding="utf-8"?>
<p:tagLst xmlns:a="http://schemas.openxmlformats.org/drawingml/2006/main" xmlns:r="http://schemas.openxmlformats.org/officeDocument/2006/relationships" xmlns:p="http://schemas.openxmlformats.org/presentationml/2006/main">
  <p:tag name="TIMING" val="|5.5|8.3|14.8"/>
</p:tagLst>
</file>

<file path=ppt/tags/tag2.xml><?xml version="1.0" encoding="utf-8"?>
<p:tagLst xmlns:a="http://schemas.openxmlformats.org/drawingml/2006/main" xmlns:r="http://schemas.openxmlformats.org/officeDocument/2006/relationships" xmlns:p="http://schemas.openxmlformats.org/presentationml/2006/main">
  <p:tag name="TIMING" val="|18.9|15.1|27.2"/>
</p:tagLst>
</file>

<file path=ppt/tags/tag3.xml><?xml version="1.0" encoding="utf-8"?>
<p:tagLst xmlns:a="http://schemas.openxmlformats.org/drawingml/2006/main" xmlns:r="http://schemas.openxmlformats.org/officeDocument/2006/relationships" xmlns:p="http://schemas.openxmlformats.org/presentationml/2006/main">
  <p:tag name="TIMING" val="|18.9|15.1|27.2"/>
</p:tagLst>
</file>

<file path=ppt/tags/tag4.xml><?xml version="1.0" encoding="utf-8"?>
<p:tagLst xmlns:a="http://schemas.openxmlformats.org/drawingml/2006/main" xmlns:r="http://schemas.openxmlformats.org/officeDocument/2006/relationships" xmlns:p="http://schemas.openxmlformats.org/presentationml/2006/main">
  <p:tag name="TIMING" val="|18.9|15.1|27.2"/>
</p:tagLst>
</file>

<file path=ppt/tags/tag5.xml><?xml version="1.0" encoding="utf-8"?>
<p:tagLst xmlns:a="http://schemas.openxmlformats.org/drawingml/2006/main" xmlns:r="http://schemas.openxmlformats.org/officeDocument/2006/relationships" xmlns:p="http://schemas.openxmlformats.org/presentationml/2006/main">
  <p:tag name="TIMING" val="|18.9|15.1|27.2"/>
</p:tagLst>
</file>

<file path=ppt/tags/tag6.xml><?xml version="1.0" encoding="utf-8"?>
<p:tagLst xmlns:a="http://schemas.openxmlformats.org/drawingml/2006/main" xmlns:r="http://schemas.openxmlformats.org/officeDocument/2006/relationships" xmlns:p="http://schemas.openxmlformats.org/presentationml/2006/main">
  <p:tag name="TIMING" val="|12.1|44.4|25.1"/>
</p:tagLst>
</file>

<file path=ppt/tags/tag7.xml><?xml version="1.0" encoding="utf-8"?>
<p:tagLst xmlns:a="http://schemas.openxmlformats.org/drawingml/2006/main" xmlns:r="http://schemas.openxmlformats.org/officeDocument/2006/relationships" xmlns:p="http://schemas.openxmlformats.org/presentationml/2006/main">
  <p:tag name="TIMING" val="|12.1|44.4|25.1"/>
</p:tagLst>
</file>

<file path=ppt/tags/tag8.xml><?xml version="1.0" encoding="utf-8"?>
<p:tagLst xmlns:a="http://schemas.openxmlformats.org/drawingml/2006/main" xmlns:r="http://schemas.openxmlformats.org/officeDocument/2006/relationships" xmlns:p="http://schemas.openxmlformats.org/presentationml/2006/main">
  <p:tag name="TIMING" val="|12.1|44.4|25.1"/>
</p:tagLst>
</file>

<file path=ppt/tags/tag9.xml><?xml version="1.0" encoding="utf-8"?>
<p:tagLst xmlns:a="http://schemas.openxmlformats.org/drawingml/2006/main" xmlns:r="http://schemas.openxmlformats.org/officeDocument/2006/relationships" xmlns:p="http://schemas.openxmlformats.org/presentationml/2006/main">
  <p:tag name="TIMING" val="|12.1|44.4|25.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87558</TotalTime>
  <Words>4018</Words>
  <Application>Microsoft Office PowerPoint</Application>
  <PresentationFormat>On-screen Show (4:3)</PresentationFormat>
  <Paragraphs>465</Paragraphs>
  <Slides>31</Slides>
  <Notes>0</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Consolas</vt:lpstr>
      <vt:lpstr>Constantia</vt:lpstr>
      <vt:lpstr>Georgia</vt:lpstr>
      <vt:lpstr>Times New Roman</vt:lpstr>
      <vt:lpstr>Custom Design</vt:lpstr>
      <vt:lpstr>Non-binary partitions</vt:lpstr>
      <vt:lpstr>Outline</vt:lpstr>
      <vt:lpstr>Non-binary partitions</vt:lpstr>
      <vt:lpstr>Non-binary partitions</vt:lpstr>
      <vt:lpstr>Initial approach</vt:lpstr>
      <vt:lpstr>Initial approach</vt:lpstr>
      <vt:lpstr>Initial approach</vt:lpstr>
      <vt:lpstr>Using only one array?</vt:lpstr>
      <vt:lpstr>Using only one array?</vt:lpstr>
      <vt:lpstr>Reducing the number of checks?</vt:lpstr>
      <vt:lpstr>Reducing the number of checks?</vt:lpstr>
      <vt:lpstr>Issues with this approach</vt:lpstr>
      <vt:lpstr>Issues with this approach</vt:lpstr>
      <vt:lpstr>1. Counting the entries in the partitions</vt:lpstr>
      <vt:lpstr>2. Calculate a running sum</vt:lpstr>
      <vt:lpstr>2. Calculate a running sum</vt:lpstr>
      <vt:lpstr>3. Placing items into the correct location</vt:lpstr>
      <vt:lpstr>3. Placing items into the correct location</vt:lpstr>
      <vt:lpstr>4. Clean up…</vt:lpstr>
      <vt:lpstr>Our two approaches</vt:lpstr>
      <vt:lpstr>Our two approaches</vt:lpstr>
      <vt:lpstr>Our two approaches</vt:lpstr>
      <vt:lpstr>Our two approaches</vt:lpstr>
      <vt:lpstr>Another approach?</vt:lpstr>
      <vt:lpstr>Another approach?</vt:lpstr>
      <vt:lpstr>Final approach</vt:lpstr>
      <vt:lpstr>Generalization</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Harder</cp:lastModifiedBy>
  <cp:revision>1383</cp:revision>
  <dcterms:created xsi:type="dcterms:W3CDTF">2009-09-11T23:00:44Z</dcterms:created>
  <dcterms:modified xsi:type="dcterms:W3CDTF">2022-03-21T13:29:36Z</dcterms:modified>
</cp:coreProperties>
</file>